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9144000" cy="6858000"/>
  <p:notesSz cx="9144000" cy="6858000"/>
  <p:embeddedFontLst>
    <p:embeddedFont>
      <p:font typeface="JPBMGK+Arial-BoldMT"/>
      <p:regular r:id="rId61"/>
    </p:embeddedFont>
    <p:embeddedFont>
      <p:font typeface="EABIIJ+ArialMT"/>
      <p:regular r:id="rId62"/>
    </p:embeddedFont>
    <p:embeddedFont>
      <p:font typeface="JDRIID+CourierNewPSMT"/>
      <p:regular r:id="rId6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slideMaster" Target="slideMasters/slide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slide" Target="slides/slide49.xml" /><Relationship Id="rId55" Type="http://schemas.openxmlformats.org/officeDocument/2006/relationships/slide" Target="slides/slide50.xml" /><Relationship Id="rId56" Type="http://schemas.openxmlformats.org/officeDocument/2006/relationships/slide" Target="slides/slide51.xml" /><Relationship Id="rId57" Type="http://schemas.openxmlformats.org/officeDocument/2006/relationships/slide" Target="slides/slide52.xml" /><Relationship Id="rId58" Type="http://schemas.openxmlformats.org/officeDocument/2006/relationships/slide" Target="slides/slide53.xml" /><Relationship Id="rId59" Type="http://schemas.openxmlformats.org/officeDocument/2006/relationships/slide" Target="slides/slide54.xml" /><Relationship Id="rId6" Type="http://schemas.openxmlformats.org/officeDocument/2006/relationships/slide" Target="slides/slide1.xml" /><Relationship Id="rId60" Type="http://schemas.openxmlformats.org/officeDocument/2006/relationships/slide" Target="slides/slide55.xml" /><Relationship Id="rId61" Type="http://schemas.openxmlformats.org/officeDocument/2006/relationships/font" Target="fonts/font1.fntdata" /><Relationship Id="rId62" Type="http://schemas.openxmlformats.org/officeDocument/2006/relationships/font" Target="fonts/font2.fntdata" /><Relationship Id="rId63" Type="http://schemas.openxmlformats.org/officeDocument/2006/relationships/font" Target="fonts/font3.fntdata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0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2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3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4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6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8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4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24743" y="2900764"/>
            <a:ext cx="6965191" cy="1210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5668" marR="0">
              <a:lnSpc>
                <a:spcPts val="31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BOTANICAL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SURVEY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OF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INDIA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,</a:t>
            </a:r>
          </a:p>
          <a:p>
            <a:pPr marL="0" marR="0">
              <a:lnSpc>
                <a:spcPts val="30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ANDAMAN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&amp;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NICOBAR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REGIONAL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CENTRE</a:t>
            </a:r>
          </a:p>
          <a:p>
            <a:pPr marL="1596231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PORT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BLAIR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-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744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000000"/>
                </a:solidFill>
                <a:latin typeface="Algerian"/>
                <a:cs typeface="Algerian"/>
              </a:rPr>
              <a:t>102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4725" y="5082044"/>
            <a:ext cx="2265388" cy="433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Algerian"/>
                <a:cs typeface="Algerian"/>
              </a:rPr>
              <a:t>LAL</a:t>
            </a:r>
            <a:r>
              <a:rPr dirty="0" sz="2800" spc="20">
                <a:solidFill>
                  <a:srgbClr val="ff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ff0000"/>
                </a:solidFill>
                <a:latin typeface="Algerian"/>
                <a:cs typeface="Algerian"/>
              </a:rPr>
              <a:t>JI</a:t>
            </a:r>
            <a:r>
              <a:rPr dirty="0" sz="2800">
                <a:solidFill>
                  <a:srgbClr val="ff0000"/>
                </a:solidFill>
                <a:latin typeface="Algerian"/>
                <a:cs typeface="Algerian"/>
              </a:rPr>
              <a:t> </a:t>
            </a:r>
            <a:r>
              <a:rPr dirty="0" sz="2800">
                <a:solidFill>
                  <a:srgbClr val="ff0000"/>
                </a:solidFill>
                <a:latin typeface="Algerian"/>
                <a:cs typeface="Algerian"/>
              </a:rPr>
              <a:t>SINGH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472756"/>
            <a:ext cx="4753307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project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AAP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2023-24:</a:t>
            </a:r>
            <a:r>
              <a:rPr dirty="0" sz="2400" spc="5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05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222394"/>
            <a:ext cx="8782306" cy="713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450" spc="2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Macrofungi</a:t>
            </a:r>
            <a:r>
              <a:rPr dirty="0" sz="2400" spc="1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1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2400" spc="1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spc="16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Nicobar</a:t>
            </a:r>
            <a:r>
              <a:rPr dirty="0" sz="2400" spc="14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Islands</a:t>
            </a:r>
            <a:r>
              <a:rPr dirty="0" sz="2400" spc="18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(Dr.</a:t>
            </a:r>
            <a:r>
              <a:rPr dirty="0" sz="2400" spc="1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Mahadevakumar,</a:t>
            </a:r>
          </a:p>
          <a:p>
            <a:pPr marL="342900" marR="0">
              <a:lnSpc>
                <a:spcPts val="2400"/>
              </a:lnSpc>
              <a:spcBef>
                <a:spcPts val="41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S.,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Scientist</a:t>
            </a:r>
            <a:r>
              <a:rPr dirty="0" sz="2400" spc="-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1953914"/>
            <a:ext cx="8779399" cy="3273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450" spc="2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Ethnobotanical</a:t>
            </a:r>
            <a:r>
              <a:rPr dirty="0" sz="2400" spc="11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dirty="0" sz="2400" spc="117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116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Ranchi</a:t>
            </a:r>
            <a:r>
              <a:rPr dirty="0" sz="2400" spc="11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communities</a:t>
            </a:r>
            <a:r>
              <a:rPr dirty="0" sz="2400" spc="114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dirty="0" sz="2400" spc="115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settlers</a:t>
            </a:r>
            <a:r>
              <a:rPr dirty="0" sz="2400" spc="106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342900" marR="0">
              <a:lnSpc>
                <a:spcPts val="2400"/>
              </a:lnSpc>
              <a:spcBef>
                <a:spcPts val="417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2400" spc="6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Islands</a:t>
            </a:r>
            <a:r>
              <a:rPr dirty="0" sz="2400" spc="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(Dr.</a:t>
            </a:r>
            <a:r>
              <a:rPr dirty="0" sz="2400" spc="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Pankaj</a:t>
            </a:r>
            <a:r>
              <a:rPr dirty="0" sz="24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2400" spc="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Dhole,</a:t>
            </a:r>
            <a:r>
              <a:rPr dirty="0" sz="2400" spc="6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Botanist,</a:t>
            </a:r>
            <a:r>
              <a:rPr dirty="0" sz="2400" spc="59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Mr.</a:t>
            </a:r>
            <a:r>
              <a:rPr dirty="0" sz="2400" spc="-1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Gautam</a:t>
            </a:r>
            <a:r>
              <a:rPr dirty="0" sz="24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Anuj</a:t>
            </a:r>
          </a:p>
          <a:p>
            <a:pPr marL="3429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Ekka,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Botanical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Assistant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62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400" spc="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24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Scientist-E).</a:t>
            </a:r>
          </a:p>
          <a:p>
            <a:pPr marL="0" marR="0">
              <a:lnSpc>
                <a:spcPts val="2450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450" spc="2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Flora</a:t>
            </a:r>
            <a:r>
              <a:rPr dirty="0" sz="2400" spc="65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7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Cinque</a:t>
            </a:r>
            <a:r>
              <a:rPr dirty="0" sz="2400" spc="7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Wildlife</a:t>
            </a:r>
            <a:r>
              <a:rPr dirty="0" sz="2400" spc="67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Sanctuary,</a:t>
            </a:r>
            <a:r>
              <a:rPr dirty="0" sz="2400" spc="7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South</a:t>
            </a:r>
            <a:r>
              <a:rPr dirty="0" sz="2400" spc="7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2400" spc="71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(Dr.</a:t>
            </a:r>
            <a:r>
              <a:rPr dirty="0" sz="2400" spc="7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Anil</a:t>
            </a:r>
          </a:p>
          <a:p>
            <a:pPr marL="342900" marR="0">
              <a:lnSpc>
                <a:spcPts val="2400"/>
              </a:lnSpc>
              <a:spcBef>
                <a:spcPts val="46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Kumar</a:t>
            </a:r>
            <a:r>
              <a:rPr dirty="0" sz="2400" spc="98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Midigesi,</a:t>
            </a:r>
            <a:r>
              <a:rPr dirty="0" sz="2400" spc="100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Botanist,</a:t>
            </a:r>
            <a:r>
              <a:rPr dirty="0" sz="2400" spc="9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Shri</a:t>
            </a:r>
            <a:r>
              <a:rPr dirty="0" sz="2400" spc="10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Gautam</a:t>
            </a:r>
            <a:r>
              <a:rPr dirty="0" sz="2400" spc="98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Anuj</a:t>
            </a:r>
            <a:r>
              <a:rPr dirty="0" sz="2400" spc="10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Ekka,</a:t>
            </a:r>
            <a:r>
              <a:rPr dirty="0" sz="2400" spc="9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Botanical</a:t>
            </a:r>
          </a:p>
          <a:p>
            <a:pPr marL="34290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Assistant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43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400" spc="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24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Scientist-E)</a:t>
            </a:r>
          </a:p>
          <a:p>
            <a:pPr marL="0" marR="0">
              <a:lnSpc>
                <a:spcPts val="2450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2450" spc="2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spc="2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pictorial</a:t>
            </a:r>
            <a:r>
              <a:rPr dirty="0" sz="2400" spc="1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guide</a:t>
            </a:r>
            <a:r>
              <a:rPr dirty="0" sz="2400" spc="3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1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Flora</a:t>
            </a:r>
            <a:r>
              <a:rPr dirty="0" sz="24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3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Mount</a:t>
            </a:r>
            <a:r>
              <a:rPr dirty="0" sz="2400" spc="1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Manipur</a:t>
            </a:r>
            <a:r>
              <a:rPr dirty="0" sz="2400" spc="3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National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Park,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South</a:t>
            </a:r>
          </a:p>
          <a:p>
            <a:pPr marL="342900" marR="0">
              <a:lnSpc>
                <a:spcPts val="2400"/>
              </a:lnSpc>
              <a:spcBef>
                <a:spcPts val="467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2400" spc="2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(Dr.</a:t>
            </a:r>
            <a:r>
              <a:rPr dirty="0" sz="2400" spc="2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Pankaj</a:t>
            </a:r>
            <a:r>
              <a:rPr dirty="0" sz="2400" spc="1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2400" spc="2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Dhole,</a:t>
            </a:r>
            <a:r>
              <a:rPr dirty="0" sz="2400" spc="2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Botanist,</a:t>
            </a:r>
            <a:r>
              <a:rPr dirty="0" sz="2400" spc="1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Mr.</a:t>
            </a:r>
            <a:r>
              <a:rPr dirty="0" sz="2400" spc="2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Gautam</a:t>
            </a:r>
            <a:r>
              <a:rPr dirty="0" sz="2400" spc="2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Anuj</a:t>
            </a:r>
            <a:r>
              <a:rPr dirty="0" sz="2400" spc="2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Ekka</a:t>
            </a:r>
            <a:r>
              <a:rPr dirty="0" sz="2400" spc="20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29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Botanical</a:t>
            </a:r>
            <a:r>
              <a:rPr dirty="0" sz="2400" spc="-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Assistant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43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400" spc="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24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Scientist-E).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5245754"/>
            <a:ext cx="8748639" cy="10791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5.</a:t>
            </a:r>
            <a:r>
              <a:rPr dirty="0" sz="2450" spc="2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spc="15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pictorial</a:t>
            </a:r>
            <a:r>
              <a:rPr dirty="0" sz="2400" spc="13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guide</a:t>
            </a:r>
            <a:r>
              <a:rPr dirty="0" sz="2400" spc="16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13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Flora</a:t>
            </a:r>
            <a:r>
              <a:rPr dirty="0" sz="2400" spc="10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1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Shaheed</a:t>
            </a:r>
            <a:r>
              <a:rPr dirty="0" sz="2400" spc="1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Dweep</a:t>
            </a:r>
            <a:r>
              <a:rPr dirty="0" sz="2400" spc="1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(Neil</a:t>
            </a:r>
            <a:r>
              <a:rPr dirty="0" sz="2400" spc="1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Island),</a:t>
            </a:r>
            <a:r>
              <a:rPr dirty="0" sz="2400" spc="16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South</a:t>
            </a:r>
          </a:p>
          <a:p>
            <a:pPr marL="342900" marR="0">
              <a:lnSpc>
                <a:spcPts val="2400"/>
              </a:lnSpc>
              <a:spcBef>
                <a:spcPts val="417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2400" spc="6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(Dr.</a:t>
            </a:r>
            <a:r>
              <a:rPr dirty="0" sz="2400" spc="6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Pankaj</a:t>
            </a:r>
            <a:r>
              <a:rPr dirty="0" sz="2400" spc="5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2400" spc="6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Dhole,</a:t>
            </a:r>
            <a:r>
              <a:rPr dirty="0" sz="2400" spc="6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Botanist</a:t>
            </a:r>
            <a:r>
              <a:rPr dirty="0" sz="2400" spc="5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17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400" spc="3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Lal</a:t>
            </a:r>
            <a:r>
              <a:rPr dirty="0" sz="2400" spc="6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Ji</a:t>
            </a:r>
            <a:r>
              <a:rPr dirty="0" sz="2400" spc="6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</a:p>
          <a:p>
            <a:pPr marL="3429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Scientist-E)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2599" y="472756"/>
            <a:ext cx="606760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Manuscripts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submitted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AAP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2022-23: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415414"/>
            <a:ext cx="839902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Conservation</a:t>
            </a:r>
            <a:r>
              <a:rPr dirty="0" sz="1800" spc="8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Assessment,</a:t>
            </a:r>
            <a:r>
              <a:rPr dirty="0" sz="1800" spc="1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ENM</a:t>
            </a:r>
            <a:r>
              <a:rPr dirty="0" sz="1800" spc="1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dirty="0" sz="1800" spc="1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1800" spc="13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GIS</a:t>
            </a:r>
            <a:r>
              <a:rPr dirty="0" sz="1800" spc="1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mapping</a:t>
            </a:r>
            <a:r>
              <a:rPr dirty="0" sz="1800" spc="1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5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800" spc="1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Endemic</a:t>
            </a:r>
            <a:r>
              <a:rPr dirty="0" sz="1800" spc="13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trees</a:t>
            </a:r>
            <a:r>
              <a:rPr dirty="0" sz="1800" spc="12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Nicobar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Islands</a:t>
            </a:r>
            <a:r>
              <a:rPr dirty="0" sz="1800" spc="-3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(2021-2023)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spc="40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27.04.2023.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219044"/>
            <a:ext cx="8731923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dirty="0" sz="2400" spc="110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112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augmentation</a:t>
            </a:r>
            <a:r>
              <a:rPr dirty="0" sz="2400" spc="106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112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herbarium</a:t>
            </a:r>
            <a:r>
              <a:rPr dirty="0" sz="2400" spc="11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holdings</a:t>
            </a:r>
            <a:r>
              <a:rPr dirty="0" sz="2400" spc="11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(with</a:t>
            </a:r>
            <a:r>
              <a:rPr dirty="0" sz="2400" spc="113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list</a:t>
            </a:r>
            <a:r>
              <a:rPr dirty="0" sz="2400" spc="11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specimens</a:t>
            </a:r>
            <a:r>
              <a:rPr dirty="0" sz="2400" spc="116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identified,</a:t>
            </a:r>
            <a:r>
              <a:rPr dirty="0" sz="2400" spc="112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mounted,</a:t>
            </a:r>
            <a:r>
              <a:rPr dirty="0" sz="2400" spc="11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accessioned</a:t>
            </a:r>
            <a:r>
              <a:rPr dirty="0" sz="2400" spc="116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115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incorporated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year)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682084"/>
            <a:ext cx="6202353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numbers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vouched: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130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numbers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Identified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incorporated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PBL: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130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981" y="3039471"/>
            <a:ext cx="170091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species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58701" y="3039471"/>
            <a:ext cx="2081770" cy="815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Family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SCROPHULARIACEAE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MYRISTICACEAE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0981" y="3313791"/>
            <a:ext cx="4838764" cy="1162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Lindernia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antipoda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Alston</a:t>
            </a:r>
          </a:p>
          <a:p>
            <a:pPr marL="0" marR="0">
              <a:lnSpc>
                <a:spcPts val="1800"/>
              </a:lnSpc>
              <a:spcBef>
                <a:spcPts val="612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Knema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800" spc="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(Warb.)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W.J.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Wilde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subsp.</a:t>
            </a:r>
          </a:p>
          <a:p>
            <a:pPr marL="0" marR="0">
              <a:lnSpc>
                <a:spcPts val="1800"/>
              </a:lnSpc>
              <a:spcBef>
                <a:spcPts val="431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800" spc="-3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(Warb.)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W.J.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Wilde</a:t>
            </a:r>
          </a:p>
          <a:p>
            <a:pPr marL="0" marR="0">
              <a:lnSpc>
                <a:spcPts val="1800"/>
              </a:lnSpc>
              <a:spcBef>
                <a:spcPts val="662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Argyreia</a:t>
            </a:r>
            <a:r>
              <a:rPr dirty="0" sz="18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58701" y="4177899"/>
            <a:ext cx="1932533" cy="582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800"/>
              </a:lnSpc>
              <a:spcBef>
                <a:spcPts val="68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FABACEAE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0981" y="4525462"/>
            <a:ext cx="144412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Bauhinia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58701" y="4808835"/>
            <a:ext cx="1842120" cy="1213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CAESALPINIACEAE</a:t>
            </a:r>
          </a:p>
          <a:p>
            <a:pPr marL="0" marR="0">
              <a:lnSpc>
                <a:spcPts val="1800"/>
              </a:lnSpc>
              <a:spcBef>
                <a:spcPts val="68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EUPHORBIACEAE</a:t>
            </a:r>
          </a:p>
          <a:p>
            <a:pPr marL="0" marR="0">
              <a:lnSpc>
                <a:spcPts val="1800"/>
              </a:lnSpc>
              <a:spcBef>
                <a:spcPts val="68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ORCHIDACEAE</a:t>
            </a:r>
          </a:p>
          <a:p>
            <a:pPr marL="0" marR="0">
              <a:lnSpc>
                <a:spcPts val="1800"/>
              </a:lnSpc>
              <a:spcBef>
                <a:spcPts val="68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0981" y="4840930"/>
            <a:ext cx="3236506" cy="1528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Caesalpinia</a:t>
            </a:r>
            <a:r>
              <a:rPr dirty="0" sz="1800" spc="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cucullata</a:t>
            </a:r>
            <a:r>
              <a:rPr dirty="0" sz="18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  <a:p>
            <a:pPr marL="0" marR="0">
              <a:lnSpc>
                <a:spcPts val="1800"/>
              </a:lnSpc>
              <a:spcBef>
                <a:spcPts val="683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Glochidion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calocarpum</a:t>
            </a:r>
            <a:r>
              <a:rPr dirty="0" sz="18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  <a:p>
            <a:pPr marL="0" marR="0">
              <a:lnSpc>
                <a:spcPts val="18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Spathoglottis</a:t>
            </a:r>
            <a:r>
              <a:rPr dirty="0" sz="1800" spc="-6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plicata</a:t>
            </a:r>
            <a:r>
              <a:rPr dirty="0" sz="1800" spc="-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Blume</a:t>
            </a:r>
          </a:p>
          <a:p>
            <a:pPr marL="0" marR="0">
              <a:lnSpc>
                <a:spcPts val="1800"/>
              </a:lnSpc>
              <a:spcBef>
                <a:spcPts val="683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Imperata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cylindrica</a:t>
            </a:r>
            <a:r>
              <a:rPr dirty="0" sz="18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Raeusch.</a:t>
            </a:r>
          </a:p>
          <a:p>
            <a:pPr marL="0" marR="0">
              <a:lnSpc>
                <a:spcPts val="1800"/>
              </a:lnSpc>
              <a:spcBef>
                <a:spcPts val="634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Leea</a:t>
            </a:r>
            <a:r>
              <a:rPr dirty="0" sz="1800" spc="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grandifolia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58701" y="6070706"/>
            <a:ext cx="108142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LEEACEAE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58701" y="6386175"/>
            <a:ext cx="159231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BIGNONIACEAE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0981" y="6418271"/>
            <a:ext cx="380515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Radermachera</a:t>
            </a:r>
            <a:r>
              <a:rPr dirty="0" sz="1800" spc="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pinnata</a:t>
            </a:r>
            <a:r>
              <a:rPr dirty="0" sz="18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(Blanco)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Seem.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0846" y="152065"/>
            <a:ext cx="900168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99" y="178811"/>
            <a:ext cx="1084808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Setaria</a:t>
            </a:r>
            <a:r>
              <a:rPr dirty="0" sz="1500" spc="-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0846" y="414955"/>
            <a:ext cx="885006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99" y="441701"/>
            <a:ext cx="196530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Ischaemum</a:t>
            </a:r>
            <a:r>
              <a:rPr dirty="0" sz="15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muticum</a:t>
            </a:r>
            <a:r>
              <a:rPr dirty="0" sz="1500" spc="-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90846" y="677845"/>
            <a:ext cx="1052903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MORACEAE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99" y="704591"/>
            <a:ext cx="1890083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5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variegata</a:t>
            </a:r>
            <a:r>
              <a:rPr dirty="0" sz="1500" spc="-3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Blume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0846" y="940735"/>
            <a:ext cx="1484318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ANACARDIACEAE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TILIACEAE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099" y="967481"/>
            <a:ext cx="3292174" cy="154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Mangifera</a:t>
            </a:r>
            <a:r>
              <a:rPr dirty="0" sz="1500" spc="-3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500" spc="-6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Kosterm.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Grewia</a:t>
            </a:r>
            <a:r>
              <a:rPr dirty="0" sz="1500" spc="-3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calophylla</a:t>
            </a:r>
            <a:r>
              <a:rPr dirty="0" sz="1500" spc="-7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Mast.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Dillenia</a:t>
            </a:r>
            <a:r>
              <a:rPr dirty="0" sz="1500" spc="-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500" spc="-4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C.E.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Parkinson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Maesa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ramentacea</a:t>
            </a:r>
            <a:r>
              <a:rPr dirty="0" sz="1500" spc="-5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(Roxb.)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DC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Clerodendrum</a:t>
            </a:r>
            <a:r>
              <a:rPr dirty="0" sz="1500" spc="-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chinense</a:t>
            </a:r>
            <a:r>
              <a:rPr dirty="0" sz="15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(Osbeck)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Mabb.</a:t>
            </a:r>
          </a:p>
          <a:p>
            <a:pPr marL="0" marR="0">
              <a:lnSpc>
                <a:spcPts val="15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5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sinuata</a:t>
            </a:r>
            <a:r>
              <a:rPr dirty="0" sz="1500" spc="-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Thunb.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90846" y="1466515"/>
            <a:ext cx="1284609" cy="1017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DILLENIACEAE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MYRSINACEAE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VERBENACEAE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MORACEAE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90846" y="2518074"/>
            <a:ext cx="1779091" cy="75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MELASTOMATACEAE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PIPERACEAE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RUBIACEAE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0099" y="2544821"/>
            <a:ext cx="2473508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Melastoma</a:t>
            </a:r>
            <a:r>
              <a:rPr dirty="0" sz="1500" spc="-49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malabathricum</a:t>
            </a:r>
            <a:r>
              <a:rPr dirty="0" sz="1500" spc="-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Piper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nigrum</a:t>
            </a:r>
            <a:r>
              <a:rPr dirty="0" sz="1500" spc="-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0099" y="3070600"/>
            <a:ext cx="2471664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Uncaria</a:t>
            </a:r>
            <a:r>
              <a:rPr dirty="0" sz="1500" spc="-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cordata</a:t>
            </a:r>
            <a:r>
              <a:rPr dirty="0" sz="1500" spc="-4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(Lour.)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Merr.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50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90846" y="3306745"/>
            <a:ext cx="1052903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MORACEAE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90846" y="3569634"/>
            <a:ext cx="1388882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ZINGIBERACEAE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0099" y="3596380"/>
            <a:ext cx="3679541" cy="75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Alpinia</a:t>
            </a:r>
            <a:r>
              <a:rPr dirty="0" sz="15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zerumbet</a:t>
            </a:r>
            <a:r>
              <a:rPr dirty="0" sz="1500" spc="-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(Pers.)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B.L.Burtt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R.M.Sm.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Thuarea</a:t>
            </a:r>
            <a:r>
              <a:rPr dirty="0" sz="15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involuta</a:t>
            </a:r>
            <a:r>
              <a:rPr dirty="0" sz="1500" spc="-6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(G.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Forst.)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Br.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Sm.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Ardisia</a:t>
            </a:r>
            <a:r>
              <a:rPr dirty="0" sz="15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500" spc="-4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90846" y="4095414"/>
            <a:ext cx="1278098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MYRSINACEAE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FABACEAE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0099" y="4385050"/>
            <a:ext cx="2410058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spc="11" b="1" i="1">
                <a:solidFill>
                  <a:srgbClr val="ffffff"/>
                </a:solidFill>
                <a:latin typeface="Calibri"/>
                <a:cs typeface="Calibri"/>
              </a:rPr>
              <a:t>Tephrosiapurpurea</a:t>
            </a:r>
            <a:r>
              <a:rPr dirty="0" sz="1500" spc="-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Pers.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Argyreia</a:t>
            </a:r>
            <a:r>
              <a:rPr dirty="0" sz="15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90846" y="4621194"/>
            <a:ext cx="1635844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ARECACEAE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0099" y="4910830"/>
            <a:ext cx="3216355" cy="75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Rhopaloblaste</a:t>
            </a:r>
            <a:r>
              <a:rPr dirty="0" sz="1500" spc="-5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angustata</a:t>
            </a:r>
            <a:r>
              <a:rPr dirty="0" sz="1500" spc="-6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Moore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Gnetum</a:t>
            </a:r>
            <a:r>
              <a:rPr dirty="0" sz="15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montanum</a:t>
            </a:r>
            <a:r>
              <a:rPr dirty="0" sz="1500" spc="-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Markgr.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Rubus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moluccanus</a:t>
            </a:r>
            <a:r>
              <a:rPr dirty="0" sz="1500" spc="-6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690846" y="5146974"/>
            <a:ext cx="1089459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GNETACEAE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ROSACEAE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690846" y="5672754"/>
            <a:ext cx="1388882" cy="75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VERBENACEAE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ZINGIBERACEAE</a:t>
            </a:r>
          </a:p>
          <a:p>
            <a:pPr marL="0" marR="0">
              <a:lnSpc>
                <a:spcPts val="15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RUBIACEAE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0099" y="5699500"/>
            <a:ext cx="3178480" cy="1017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Clerodendrum</a:t>
            </a:r>
            <a:r>
              <a:rPr dirty="0" sz="1500" spc="-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infortunatum</a:t>
            </a:r>
            <a:r>
              <a:rPr dirty="0" sz="1500" spc="-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Plagiostachys</a:t>
            </a:r>
            <a:r>
              <a:rPr dirty="0" sz="1500" spc="-9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500" spc="-6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  <a:p>
            <a:pPr marL="0" marR="0">
              <a:lnSpc>
                <a:spcPts val="15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Mitragyna</a:t>
            </a:r>
            <a:r>
              <a:rPr dirty="0" sz="15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rotundifolia</a:t>
            </a:r>
            <a:r>
              <a:rPr dirty="0" sz="1500" spc="-4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(Roxb.)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Kuntze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Leea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grandifolia</a:t>
            </a:r>
            <a:r>
              <a:rPr dirty="0" sz="1500" spc="-4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90846" y="6461424"/>
            <a:ext cx="92658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LEEACEAE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96299" y="152065"/>
            <a:ext cx="99606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ROSACEAE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627" y="178811"/>
            <a:ext cx="1777246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Rubus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moluccanus</a:t>
            </a:r>
            <a:r>
              <a:rPr dirty="0" sz="1500" spc="-6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96299" y="414955"/>
            <a:ext cx="1187406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SOLANACEAE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RUBIACEAE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7627" y="441701"/>
            <a:ext cx="2352762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Solanum</a:t>
            </a:r>
            <a:r>
              <a:rPr dirty="0" sz="15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lasiocarpum</a:t>
            </a:r>
            <a:r>
              <a:rPr dirty="0" sz="1500" spc="-5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Dunal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627" y="704591"/>
            <a:ext cx="9274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Ixora</a:t>
            </a:r>
            <a:r>
              <a:rPr dirty="0" sz="1500" spc="-3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96299" y="940735"/>
            <a:ext cx="1037741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RUBIACEAE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7627" y="967481"/>
            <a:ext cx="3178480" cy="75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Mussaenda</a:t>
            </a:r>
            <a:r>
              <a:rPr dirty="0" sz="1500" spc="-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villosa</a:t>
            </a:r>
            <a:r>
              <a:rPr dirty="0" sz="1500" spc="-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Wall.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Plagiostachys</a:t>
            </a:r>
            <a:r>
              <a:rPr dirty="0" sz="1500" spc="-9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500" spc="-6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Leea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grandifolia</a:t>
            </a:r>
            <a:r>
              <a:rPr dirty="0" sz="1500" spc="-4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96299" y="1203625"/>
            <a:ext cx="1388882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ZINGIBERACEAE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LEEACEAE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96299" y="1729405"/>
            <a:ext cx="1635844" cy="1017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BORAGINACEAE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ZINGIBERACEAE</a:t>
            </a:r>
          </a:p>
          <a:p>
            <a:pPr marL="0" marR="0">
              <a:lnSpc>
                <a:spcPts val="15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APOCYNACEAE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7627" y="1756151"/>
            <a:ext cx="217440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Tournefortiaargentea</a:t>
            </a:r>
            <a:r>
              <a:rPr dirty="0" sz="1500" spc="-4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L.f.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7627" y="2019041"/>
            <a:ext cx="5102907" cy="75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Alpinia</a:t>
            </a:r>
            <a:r>
              <a:rPr dirty="0" sz="15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purpurata</a:t>
            </a:r>
            <a:r>
              <a:rPr dirty="0" sz="1500" spc="-3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(Vieill.)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K.Schum.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Merremia</a:t>
            </a:r>
            <a:r>
              <a:rPr dirty="0" sz="15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tuberosa</a:t>
            </a:r>
            <a:r>
              <a:rPr dirty="0" sz="15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Rendle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Alstonia</a:t>
            </a:r>
            <a:r>
              <a:rPr dirty="0" sz="1500" spc="-4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parkinsonii</a:t>
            </a:r>
            <a:r>
              <a:rPr dirty="0" sz="15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(M.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Gangop.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Chakrab.)</a:t>
            </a:r>
            <a:r>
              <a:rPr dirty="0" sz="1500" spc="-5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Lakra</a:t>
            </a:r>
            <a:r>
              <a:rPr dirty="0" sz="1500" spc="-21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Chakrab.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96299" y="2866226"/>
            <a:ext cx="885006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7627" y="2892972"/>
            <a:ext cx="3608359" cy="1280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Rottboellia</a:t>
            </a:r>
            <a:r>
              <a:rPr dirty="0" sz="1500" spc="-89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cochinchinensis</a:t>
            </a:r>
            <a:r>
              <a:rPr dirty="0" sz="1500" spc="-6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(Lour.)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Clayton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Dendrobium</a:t>
            </a:r>
            <a:r>
              <a:rPr dirty="0" sz="15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crumenatum</a:t>
            </a:r>
            <a:r>
              <a:rPr dirty="0" sz="15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Sw.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Macaranga</a:t>
            </a:r>
            <a:r>
              <a:rPr dirty="0" sz="1500" spc="-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500" spc="-6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N.P.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Balakr.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Chakr.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Jasminum</a:t>
            </a:r>
            <a:r>
              <a:rPr dirty="0" sz="15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elongatum</a:t>
            </a:r>
            <a:r>
              <a:rPr dirty="0" sz="15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(P.J.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Bergius)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Willd.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Passiflora</a:t>
            </a:r>
            <a:r>
              <a:rPr dirty="0" sz="1500" spc="-5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96299" y="3129115"/>
            <a:ext cx="1473993" cy="75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ORCHIDACEAE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EUPHORBIACEAE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OLEACEAE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96299" y="3917785"/>
            <a:ext cx="1635844" cy="1017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PASSIFLORACEAE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500"/>
              </a:lnSpc>
              <a:spcBef>
                <a:spcPts val="52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PASSIFLORACEAE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FABACEAE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7627" y="4207421"/>
            <a:ext cx="3047796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Merremia</a:t>
            </a:r>
            <a:r>
              <a:rPr dirty="0" sz="15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vitifolia</a:t>
            </a:r>
            <a:r>
              <a:rPr dirty="0" sz="1500" spc="-4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(Burm.f.)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Hallier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f.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Passiflora</a:t>
            </a:r>
            <a:r>
              <a:rPr dirty="0" sz="1500" spc="-6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foetida</a:t>
            </a:r>
            <a:r>
              <a:rPr dirty="0" sz="1500" spc="-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7627" y="4733201"/>
            <a:ext cx="1314711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Crotalaria</a:t>
            </a:r>
            <a:r>
              <a:rPr dirty="0" sz="1500" spc="-4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96299" y="4969345"/>
            <a:ext cx="1473993" cy="754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APOCYNACEAE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EUPHORBIACEAE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MALVACEAE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7627" y="4996091"/>
            <a:ext cx="3078137" cy="491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Alstonia</a:t>
            </a:r>
            <a:r>
              <a:rPr dirty="0" sz="1500" spc="-4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macrophylla</a:t>
            </a:r>
            <a:r>
              <a:rPr dirty="0" sz="1500" spc="-6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Wall.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G.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Don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Glochidion</a:t>
            </a:r>
            <a:r>
              <a:rPr dirty="0" sz="1500" spc="-3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7627" y="5521871"/>
            <a:ext cx="115970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Pavonia</a:t>
            </a:r>
            <a:r>
              <a:rPr dirty="0" sz="1500" spc="-4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96299" y="5758015"/>
            <a:ext cx="1037741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RUBIACEAE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7627" y="5784762"/>
            <a:ext cx="2726443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Gardenia</a:t>
            </a:r>
            <a:r>
              <a:rPr dirty="0" sz="1500" spc="-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tubifera</a:t>
            </a:r>
            <a:r>
              <a:rPr dirty="0" sz="1500" spc="-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Wall.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Ipomoea</a:t>
            </a:r>
            <a:r>
              <a:rPr dirty="0" sz="15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96299" y="6020905"/>
            <a:ext cx="1635844" cy="75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500"/>
              </a:lnSpc>
              <a:spcBef>
                <a:spcPts val="570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EUPHORBIACEAE</a:t>
            </a:r>
          </a:p>
          <a:p>
            <a:pPr marL="0" marR="0">
              <a:lnSpc>
                <a:spcPts val="150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1500">
                <a:solidFill>
                  <a:srgbClr val="000000"/>
                </a:solidFill>
                <a:latin typeface="Calibri"/>
                <a:cs typeface="Calibri"/>
              </a:rPr>
              <a:t>EUPHORBIACEAE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7627" y="6310541"/>
            <a:ext cx="3288263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Glochidion</a:t>
            </a:r>
            <a:r>
              <a:rPr dirty="0" sz="1500" spc="-4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zeylanicum</a:t>
            </a:r>
            <a:r>
              <a:rPr dirty="0" sz="1500" spc="-5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(Gaertn.)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Juss.</a:t>
            </a:r>
          </a:p>
          <a:p>
            <a:pPr marL="0" marR="0">
              <a:lnSpc>
                <a:spcPts val="1500"/>
              </a:lnSpc>
              <a:spcBef>
                <a:spcPts val="569"/>
              </a:spcBef>
              <a:spcAft>
                <a:spcPts val="0"/>
              </a:spcAft>
            </a:pPr>
            <a:r>
              <a:rPr dirty="0" sz="1500" b="1" i="1">
                <a:solidFill>
                  <a:srgbClr val="ffffff"/>
                </a:solidFill>
                <a:latin typeface="Calibri"/>
                <a:cs typeface="Calibri"/>
              </a:rPr>
              <a:t>Bridelia</a:t>
            </a:r>
            <a:r>
              <a:rPr dirty="0" sz="15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79466" y="75333"/>
            <a:ext cx="1438051" cy="658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MALVACEAE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762" y="98513"/>
            <a:ext cx="106864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Argyreia</a:t>
            </a:r>
            <a:r>
              <a:rPr dirty="0" sz="13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2762" y="326351"/>
            <a:ext cx="2710149" cy="658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Merremia</a:t>
            </a:r>
            <a:r>
              <a:rPr dirty="0" sz="1300" spc="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umbellata</a:t>
            </a:r>
            <a:r>
              <a:rPr dirty="0" sz="13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Hallier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f.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Abelmoschus</a:t>
            </a:r>
            <a:r>
              <a:rPr dirty="0" sz="1300" spc="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esculentus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Moench.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300" spc="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9466" y="758846"/>
            <a:ext cx="93283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MORACEAE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79466" y="986684"/>
            <a:ext cx="93283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MORACEAE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762" y="1009864"/>
            <a:ext cx="81464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300" spc="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79466" y="1214522"/>
            <a:ext cx="78732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2762" y="1237702"/>
            <a:ext cx="3977977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Heteropogon</a:t>
            </a:r>
            <a:r>
              <a:rPr dirty="0" sz="13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contortus</a:t>
            </a:r>
            <a:r>
              <a:rPr dirty="0" sz="13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P.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Beauv.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Roem.&amp;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Schult.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79466" y="1537805"/>
            <a:ext cx="85391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FABACEAE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2762" y="1560985"/>
            <a:ext cx="125467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Alysicarpus</a:t>
            </a:r>
            <a:r>
              <a:rPr dirty="0" sz="13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79466" y="1765643"/>
            <a:ext cx="1378880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SONNERATIACEAE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AIZOACEAE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2762" y="1788823"/>
            <a:ext cx="152476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Sonneratia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alba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Sm.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2762" y="2016661"/>
            <a:ext cx="2305027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Sesuvium</a:t>
            </a:r>
            <a:r>
              <a:rPr dirty="0" sz="13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portulacastrum</a:t>
            </a:r>
            <a:r>
              <a:rPr dirty="0" sz="13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Passiflora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79466" y="2221319"/>
            <a:ext cx="1438051" cy="1342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PASSIFLORACEAE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MIMOSACEAE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EUPHORBIACEAE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COMBRETACEAE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FABACEAE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2762" y="2472337"/>
            <a:ext cx="2980716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Archidendron</a:t>
            </a:r>
            <a:r>
              <a:rPr dirty="0" sz="1300" spc="4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clypearia</a:t>
            </a:r>
            <a:r>
              <a:rPr dirty="0" sz="1300" spc="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(Jack)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I.C.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Nielsen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Euphorbia</a:t>
            </a:r>
            <a:r>
              <a:rPr dirty="0" sz="1300" spc="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serpens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Kunth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42762" y="2928013"/>
            <a:ext cx="2792208" cy="8867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Terminalia</a:t>
            </a:r>
            <a:r>
              <a:rPr dirty="0" sz="1300" spc="-6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citriana</a:t>
            </a:r>
            <a:r>
              <a:rPr dirty="0" sz="1300" spc="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(Gaertn.)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Operculina</a:t>
            </a:r>
            <a:r>
              <a:rPr dirty="0" sz="1300" spc="4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turpethum</a:t>
            </a:r>
            <a:r>
              <a:rPr dirty="0" sz="13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Silva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Manso</a:t>
            </a:r>
          </a:p>
          <a:p>
            <a:pPr marL="0" marR="0">
              <a:lnSpc>
                <a:spcPts val="1300"/>
              </a:lnSpc>
              <a:spcBef>
                <a:spcPts val="493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Uraria</a:t>
            </a:r>
            <a:r>
              <a:rPr dirty="0" sz="1300" spc="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lagopodioides</a:t>
            </a:r>
            <a:r>
              <a:rPr dirty="0" sz="1300" spc="3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DC.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Passiflora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foetida</a:t>
            </a:r>
            <a:r>
              <a:rPr dirty="0" sz="1300" spc="-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79466" y="3588347"/>
            <a:ext cx="1311082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PASSIFLORACEAE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FABACEAE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2762" y="3839365"/>
            <a:ext cx="4450692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Uraria</a:t>
            </a:r>
            <a:r>
              <a:rPr dirty="0" sz="1300" spc="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picta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(Jacq.)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Desv.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DC.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Cissampelos</a:t>
            </a:r>
            <a:r>
              <a:rPr dirty="0" sz="1300" spc="3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pareira</a:t>
            </a:r>
            <a:r>
              <a:rPr dirty="0" sz="13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var.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hirsuta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0" b="1">
                <a:solidFill>
                  <a:srgbClr val="ffffff"/>
                </a:solidFill>
                <a:latin typeface="Calibri"/>
                <a:cs typeface="Calibri"/>
              </a:rPr>
              <a:t>(Buch.-Ham.Ex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DC.)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Forman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579466" y="4044023"/>
            <a:ext cx="143523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MENISPERMACEAE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79466" y="4367306"/>
            <a:ext cx="1562199" cy="11145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PLUMBAGINACEAE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SCROPHULARIACEAE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MELASTOMATACEAE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CLUSIACEAE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2762" y="4390486"/>
            <a:ext cx="2293336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Ipomoea</a:t>
            </a:r>
            <a:r>
              <a:rPr dirty="0" sz="1300" spc="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obscura</a:t>
            </a:r>
            <a:r>
              <a:rPr dirty="0" sz="13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Ker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Gawl.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2762" y="4618324"/>
            <a:ext cx="1672154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Plumbago</a:t>
            </a:r>
            <a:r>
              <a:rPr dirty="0" sz="1300" spc="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zeylanica</a:t>
            </a:r>
            <a:r>
              <a:rPr dirty="0" sz="13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2762" y="4846162"/>
            <a:ext cx="218298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Lindernia</a:t>
            </a:r>
            <a:r>
              <a:rPr dirty="0" sz="1300" spc="3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antipoda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Alston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2762" y="5074000"/>
            <a:ext cx="2830621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Otanthera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nicobarensis</a:t>
            </a:r>
            <a:r>
              <a:rPr dirty="0" sz="13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Teijsm.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Binn.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300" spc="3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3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579466" y="5506496"/>
            <a:ext cx="123151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MYRISTICACEAE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42762" y="5529676"/>
            <a:ext cx="5815593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Knema</a:t>
            </a:r>
            <a:r>
              <a:rPr dirty="0" sz="13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3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(Warb.)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W.J.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Wilde</a:t>
            </a:r>
            <a:r>
              <a:rPr dirty="0" sz="1300" spc="-1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subsp.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3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(Warb.)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W.J.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Wilde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579466" y="5829779"/>
            <a:ext cx="1372753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CAESALPINIACEAE</a:t>
            </a:r>
          </a:p>
          <a:p>
            <a:pPr marL="5329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SAPOTACEAE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2762" y="5852959"/>
            <a:ext cx="2033331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Caesalpinia</a:t>
            </a:r>
            <a:r>
              <a:rPr dirty="0" sz="13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cucullata</a:t>
            </a:r>
            <a:r>
              <a:rPr dirty="0" sz="1300" spc="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48091" y="6080797"/>
            <a:ext cx="2548757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Manilkara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littoralis</a:t>
            </a:r>
            <a:r>
              <a:rPr dirty="0" sz="13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Dubbard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Adhatoda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vasica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Nees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584795" y="6285455"/>
            <a:ext cx="1161702" cy="431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ACANTHACEAE</a:t>
            </a:r>
          </a:p>
          <a:p>
            <a:pPr marL="0" marR="0">
              <a:lnSpc>
                <a:spcPts val="1300"/>
              </a:lnSpc>
              <a:spcBef>
                <a:spcPts val="494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ANNONACEAE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48091" y="6536473"/>
            <a:ext cx="294964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Goniothalamus</a:t>
            </a:r>
            <a:r>
              <a:rPr dirty="0" sz="1300" spc="4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ffffff"/>
                </a:solidFill>
                <a:latin typeface="Calibri"/>
                <a:cs typeface="Calibri"/>
              </a:rPr>
              <a:t>macranthus</a:t>
            </a:r>
            <a:r>
              <a:rPr dirty="0" sz="13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ffffff"/>
                </a:solidFill>
                <a:latin typeface="Calibri"/>
                <a:cs typeface="Calibri"/>
              </a:rPr>
              <a:t>Boerl.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0846" y="144978"/>
            <a:ext cx="88895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EBENACEAE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99" y="166375"/>
            <a:ext cx="107464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Diospyros</a:t>
            </a:r>
            <a:r>
              <a:rPr dirty="0" sz="1200" spc="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0846" y="355290"/>
            <a:ext cx="1440284" cy="82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BARRINGTONIACEAE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EUPHORBIACEAE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ANNONACEAE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LAMIACEAE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99" y="376687"/>
            <a:ext cx="125797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Barringtonia</a:t>
            </a:r>
            <a:r>
              <a:rPr dirty="0" sz="1200" spc="3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0099" y="586999"/>
            <a:ext cx="1049338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Glochidion</a:t>
            </a:r>
            <a:r>
              <a:rPr dirty="0" sz="1200" spc="4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99" y="797311"/>
            <a:ext cx="1801129" cy="4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Orophea</a:t>
            </a:r>
            <a:r>
              <a:rPr dirty="0" sz="1200" spc="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katschallica</a:t>
            </a:r>
            <a:r>
              <a:rPr dirty="0" sz="12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Pogostemon</a:t>
            </a:r>
            <a:r>
              <a:rPr dirty="0" sz="12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90846" y="1196538"/>
            <a:ext cx="1084064" cy="4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ACANTHACEAE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0099" y="1217935"/>
            <a:ext cx="2653653" cy="821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Strobilanthes</a:t>
            </a:r>
            <a:r>
              <a:rPr dirty="0" sz="1200" spc="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200" spc="4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Bor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Pogonatherum</a:t>
            </a:r>
            <a:r>
              <a:rPr dirty="0" sz="12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crinitum</a:t>
            </a:r>
            <a:r>
              <a:rPr dirty="0" sz="1200" spc="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(Thunb.)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Kunth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Alstonia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90846" y="1617162"/>
            <a:ext cx="91038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CLUSIACEAE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90846" y="1827474"/>
            <a:ext cx="1304032" cy="1242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APOCYNACEAE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AMARANTHACEAE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MYRISTICACEAE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DILLENIACEAE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SAPOTACEAE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CLUSIACEAE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0099" y="2059183"/>
            <a:ext cx="2838941" cy="1872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Cyathula</a:t>
            </a:r>
            <a:r>
              <a:rPr dirty="0" sz="1200" spc="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prostrata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Blume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Knema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(Warb.)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W.J.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Wilde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Dillenia</a:t>
            </a:r>
            <a:r>
              <a:rPr dirty="0" sz="1200" spc="4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C.E.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Parkinson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Mimusops</a:t>
            </a:r>
            <a:r>
              <a:rPr dirty="0" sz="1200" spc="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200" spc="4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Gamble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Mesua</a:t>
            </a:r>
            <a:r>
              <a:rPr dirty="0" sz="12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manii</a:t>
            </a:r>
            <a:r>
              <a:rPr dirty="0" sz="12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(King)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Kosterm.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Grewia</a:t>
            </a:r>
            <a:r>
              <a:rPr dirty="0" sz="12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calophylla</a:t>
            </a:r>
            <a:r>
              <a:rPr dirty="0" sz="12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Mast.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Orophea</a:t>
            </a:r>
            <a:r>
              <a:rPr dirty="0" sz="1200" spc="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katschallica</a:t>
            </a:r>
            <a:r>
              <a:rPr dirty="0" sz="12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Canthium</a:t>
            </a:r>
            <a:r>
              <a:rPr dirty="0" sz="12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90846" y="3089346"/>
            <a:ext cx="77398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TILIACEAE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90846" y="3299658"/>
            <a:ext cx="91038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CLUSIACEAE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690846" y="3509970"/>
            <a:ext cx="1043061" cy="4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ANNONACEAE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RUBIACEAE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90846" y="3930594"/>
            <a:ext cx="1209675" cy="4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EUPHORBIACEAE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LYTHRACEAE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0099" y="3951991"/>
            <a:ext cx="90011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Aporosa</a:t>
            </a:r>
            <a:r>
              <a:rPr dirty="0" sz="1200" spc="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0099" y="4162303"/>
            <a:ext cx="2067606" cy="611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Lagerstroemia</a:t>
            </a:r>
            <a:r>
              <a:rPr dirty="0" sz="12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hypoleuca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Myristica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Murdannia</a:t>
            </a:r>
            <a:r>
              <a:rPr dirty="0" sz="1200" spc="4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690846" y="4351218"/>
            <a:ext cx="1339155" cy="1242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MYRISTICACEAE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COMMELINACEAE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ASCLEPIADACEAE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200"/>
              </a:lnSpc>
              <a:spcBef>
                <a:spcPts val="40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20099" y="4793239"/>
            <a:ext cx="10103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Tylophora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0099" y="5003551"/>
            <a:ext cx="2131091" cy="40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Ipomoea</a:t>
            </a:r>
            <a:r>
              <a:rPr dirty="0" sz="1200" spc="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obscura</a:t>
            </a:r>
            <a:r>
              <a:rPr dirty="0" sz="1200" spc="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Ker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Gawl.</a:t>
            </a:r>
          </a:p>
          <a:p>
            <a:pPr marL="0" marR="0">
              <a:lnSpc>
                <a:spcPts val="1200"/>
              </a:lnSpc>
              <a:spcBef>
                <a:spcPts val="456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Ipomoea</a:t>
            </a:r>
            <a:r>
              <a:rPr dirty="0" sz="1200" spc="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triloba</a:t>
            </a:r>
            <a:r>
              <a:rPr dirty="0" sz="1200" spc="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20099" y="5424175"/>
            <a:ext cx="2723880" cy="1242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Thuarea</a:t>
            </a:r>
            <a:r>
              <a:rPr dirty="0" sz="1200" spc="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involuta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(G.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Forst.)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Br.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Sm.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Themeda</a:t>
            </a:r>
            <a:r>
              <a:rPr dirty="0" sz="12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arguens</a:t>
            </a:r>
            <a:r>
              <a:rPr dirty="0" sz="1200" spc="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Hack.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Strobilanthes</a:t>
            </a:r>
            <a:r>
              <a:rPr dirty="0" sz="1200" spc="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200" spc="4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Bor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Staurogyne</a:t>
            </a:r>
            <a:r>
              <a:rPr dirty="0" sz="1200" spc="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200" spc="4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Bor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200" spc="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ribes</a:t>
            </a:r>
            <a:r>
              <a:rPr dirty="0" sz="12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Reinw.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Blume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Strobilanthes</a:t>
            </a:r>
            <a:r>
              <a:rPr dirty="0" sz="1200" spc="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200" spc="4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Bor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690846" y="5613090"/>
            <a:ext cx="73848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690846" y="5823402"/>
            <a:ext cx="1084064" cy="6111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ACANTHACEAE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ACANTHACEAE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MORACEAE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690846" y="6454338"/>
            <a:ext cx="108406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ACANTHACEAE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80359" y="216986"/>
            <a:ext cx="1103783" cy="4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ACANTHACEAE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EBENACEAE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99" y="238383"/>
            <a:ext cx="2755892" cy="4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Hygrophila</a:t>
            </a:r>
            <a:r>
              <a:rPr dirty="0" sz="1200" spc="4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auriculata</a:t>
            </a:r>
            <a:r>
              <a:rPr dirty="0" sz="1200" spc="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(Schumach.)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Heine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Diospyros</a:t>
            </a:r>
            <a:r>
              <a:rPr dirty="0" sz="1200" spc="3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discolor</a:t>
            </a:r>
            <a:r>
              <a:rPr dirty="0" sz="1200" spc="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Willd.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80359" y="637610"/>
            <a:ext cx="77398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TILIACEAE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99" y="659007"/>
            <a:ext cx="2187258" cy="4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Grewia</a:t>
            </a:r>
            <a:r>
              <a:rPr dirty="0" sz="12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calophylla</a:t>
            </a:r>
            <a:r>
              <a:rPr dirty="0" sz="12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Mast.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Psychotria</a:t>
            </a:r>
            <a:r>
              <a:rPr dirty="0" sz="1200" spc="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80359" y="847922"/>
            <a:ext cx="86067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RUBIACEAE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80359" y="1058234"/>
            <a:ext cx="73848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POACEAE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0099" y="1079631"/>
            <a:ext cx="3017636" cy="1242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Arthraxon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hispidus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(Thunb.)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Makino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Ipomoea</a:t>
            </a:r>
            <a:r>
              <a:rPr dirty="0" sz="1200" spc="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maxima</a:t>
            </a:r>
            <a:r>
              <a:rPr dirty="0" sz="1200" spc="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(L.f.)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G.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Don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Sweet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Limnophila</a:t>
            </a:r>
            <a:r>
              <a:rPr dirty="0" sz="1200" spc="5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chinensis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(Osbeck)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Merr.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Murdannia</a:t>
            </a:r>
            <a:r>
              <a:rPr dirty="0" sz="1200" spc="4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sanjappae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MC.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Naik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B.R.P.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Rao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Tylophora</a:t>
            </a:r>
            <a:r>
              <a:rPr dirty="0" sz="12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indica</a:t>
            </a:r>
            <a:r>
              <a:rPr dirty="0" sz="1200" spc="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(Burm.f.)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Merr.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Smilax</a:t>
            </a:r>
            <a:r>
              <a:rPr dirty="0" sz="1200" spc="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odoratissima</a:t>
            </a:r>
            <a:r>
              <a:rPr dirty="0" sz="1200" spc="3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Blume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80359" y="1268546"/>
            <a:ext cx="1438647" cy="1242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SCROPHULARIACEAE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COMMELINACEAE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ASCLEPIADACEAE</a:t>
            </a:r>
          </a:p>
          <a:p>
            <a:pPr marL="0" marR="0">
              <a:lnSpc>
                <a:spcPts val="12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SMILACACEAE</a:t>
            </a:r>
          </a:p>
          <a:p>
            <a:pPr marL="0" marR="0">
              <a:lnSpc>
                <a:spcPts val="1200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CONVOLVULACEAE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20099" y="2341503"/>
            <a:ext cx="263881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Jacquemontia</a:t>
            </a:r>
            <a:r>
              <a:rPr dirty="0" sz="12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pentantha</a:t>
            </a:r>
            <a:r>
              <a:rPr dirty="0" sz="1200" spc="-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(Jacq.)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G.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Don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32275" y="219044"/>
            <a:ext cx="5686909" cy="990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Interesting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findings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2022-23</a:t>
            </a:r>
          </a:p>
          <a:p>
            <a:pPr marL="1759614" marR="0">
              <a:lnSpc>
                <a:spcPts val="2400"/>
              </a:lnSpc>
              <a:spcBef>
                <a:spcPts val="2702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Rediscovery:</a:t>
            </a:r>
            <a:r>
              <a:rPr dirty="0" sz="24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02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722" y="1803220"/>
            <a:ext cx="8647740" cy="953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Tephrosia</a:t>
            </a:r>
            <a:r>
              <a:rPr dirty="0" sz="2400" spc="-55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pentaphylla</a:t>
            </a:r>
            <a:r>
              <a:rPr dirty="0" sz="2400" spc="28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(Roxb.)</a:t>
            </a:r>
            <a:r>
              <a:rPr dirty="0" sz="2400" spc="4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G.</a:t>
            </a:r>
            <a:r>
              <a:rPr dirty="0" sz="2400" spc="12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Don.</a:t>
            </a:r>
            <a:r>
              <a:rPr dirty="0" sz="2400" spc="12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(FABACEAE).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Recollected</a:t>
            </a:r>
            <a:r>
              <a:rPr dirty="0" sz="2000" spc="10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2000" spc="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126</a:t>
            </a:r>
          </a:p>
          <a:p>
            <a:pPr marL="0" marR="0">
              <a:lnSpc>
                <a:spcPts val="20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years</a:t>
            </a:r>
            <a:r>
              <a:rPr dirty="0" sz="2000" spc="-1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Jhamuda,</a:t>
            </a:r>
            <a:r>
              <a:rPr dirty="0" sz="2000" spc="1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Raoli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dirty="0" sz="20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Todgarh-Raoli</a:t>
            </a:r>
            <a:r>
              <a:rPr dirty="0" sz="2000" spc="-18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wildlife</a:t>
            </a:r>
            <a:r>
              <a:rPr dirty="0" sz="2000" spc="-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sanctuary,</a:t>
            </a:r>
            <a:r>
              <a:rPr dirty="0" sz="2000" spc="-8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Rajasthan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-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Indian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Journal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Arid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Horticuluture</a:t>
            </a:r>
            <a:r>
              <a:rPr dirty="0" sz="2000" spc="5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2(1-2):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79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80.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4282" y="4531838"/>
            <a:ext cx="6358793" cy="953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Strobilanthes</a:t>
            </a: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000000"/>
                </a:solidFill>
                <a:latin typeface="Calibri"/>
                <a:cs typeface="Calibri"/>
              </a:rPr>
              <a:t>halbergii</a:t>
            </a:r>
            <a:r>
              <a:rPr dirty="0" sz="2400" spc="-31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Blatt.</a:t>
            </a:r>
            <a:r>
              <a:rPr dirty="0" sz="2400" spc="-1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(ACANTHACEAE).</a:t>
            </a:r>
          </a:p>
          <a:p>
            <a:pPr marL="0" marR="0">
              <a:lnSpc>
                <a:spcPts val="2000"/>
              </a:lnSpc>
              <a:spcBef>
                <a:spcPts val="405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Rediscover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again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lapse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101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Mount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Abu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wildlife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sanctuary,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7" b="1">
                <a:solidFill>
                  <a:srgbClr val="000000"/>
                </a:solidFill>
                <a:latin typeface="Calibri"/>
                <a:cs typeface="Calibri"/>
              </a:rPr>
              <a:t>Rajasthan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.-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Phytotaxonomy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22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39" y="1176628"/>
            <a:ext cx="4755792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dirty="0" sz="2400" spc="76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77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herbarium</a:t>
            </a:r>
            <a:r>
              <a:rPr dirty="0" sz="2400" spc="78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sheets</a:t>
            </a:r>
            <a:r>
              <a:rPr dirty="0" sz="2400" spc="79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digitized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7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dirty="0" sz="2400" spc="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71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metadata</a:t>
            </a:r>
            <a:r>
              <a:rPr dirty="0" sz="2400" spc="66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prepared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2022-23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9819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39" y="2639669"/>
            <a:ext cx="4746952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dirty="0" sz="2400" spc="70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number</a:t>
            </a:r>
            <a:r>
              <a:rPr dirty="0" sz="2400" spc="93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93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digitized</a:t>
            </a:r>
            <a:r>
              <a:rPr dirty="0" sz="2400" spc="87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sheets: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24352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39" y="3736949"/>
            <a:ext cx="4748796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Remarks:</a:t>
            </a:r>
            <a:r>
              <a:rPr dirty="0" sz="2400" spc="-3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PBL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contributed</a:t>
            </a:r>
            <a:r>
              <a:rPr dirty="0" sz="2400" spc="-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2400" spc="-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25000</a:t>
            </a:r>
            <a:r>
              <a:rPr dirty="0" sz="2400" spc="135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specimens</a:t>
            </a:r>
            <a:r>
              <a:rPr dirty="0" sz="2400" spc="13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400" spc="137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(418)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India’s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Virtual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Herbarium.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2806" y="62765"/>
            <a:ext cx="7563826" cy="626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5751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BOTANICAL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 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SURVEY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 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OF</a:t>
            </a:r>
            <a:r>
              <a:rPr dirty="0" sz="2000" spc="-203" b="1">
                <a:solidFill>
                  <a:srgbClr val="17375e"/>
                </a:solidFill>
                <a:latin typeface="JPBMGK+Arial-BoldMT"/>
                <a:cs typeface="JPBMGK+Arial-BoldMT"/>
              </a:rPr>
              <a:t> 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INDIA,</a:t>
            </a:r>
          </a:p>
          <a:p>
            <a:pPr marL="0" marR="0">
              <a:lnSpc>
                <a:spcPts val="2234"/>
              </a:lnSpc>
              <a:spcBef>
                <a:spcPts val="165"/>
              </a:spcBef>
              <a:spcAft>
                <a:spcPts val="0"/>
              </a:spcAft>
            </a:pP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ANDAMAN</a:t>
            </a:r>
            <a:r>
              <a:rPr dirty="0" sz="2000" spc="27" b="1">
                <a:solidFill>
                  <a:srgbClr val="17375e"/>
                </a:solidFill>
                <a:latin typeface="JPBMGK+Arial-BoldMT"/>
                <a:cs typeface="JPBMGK+Arial-BoldMT"/>
              </a:rPr>
              <a:t> 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AND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 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NICOBAR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 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REGIONAL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 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CENTRE,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 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PORT</a:t>
            </a:r>
            <a:r>
              <a:rPr dirty="0" sz="2000" spc="31" b="1">
                <a:solidFill>
                  <a:srgbClr val="17375e"/>
                </a:solidFill>
                <a:latin typeface="JPBMGK+Arial-BoldMT"/>
                <a:cs typeface="JPBMGK+Arial-BoldMT"/>
              </a:rPr>
              <a:t> </a:t>
            </a:r>
            <a:r>
              <a:rPr dirty="0" sz="2000" b="1">
                <a:solidFill>
                  <a:srgbClr val="17375e"/>
                </a:solidFill>
                <a:latin typeface="JPBMGK+Arial-BoldMT"/>
                <a:cs typeface="JPBMGK+Arial-BoldMT"/>
              </a:rPr>
              <a:t>BLAIR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3813385"/>
            <a:ext cx="225762" cy="29544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31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31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  <a:p>
            <a:pPr marL="0" marR="0">
              <a:lnSpc>
                <a:spcPts val="184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EABIIJ+ArialMT"/>
                <a:cs typeface="EABIIJ+ArialMT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4340" y="3850685"/>
            <a:ext cx="1114524" cy="509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Established</a:t>
            </a:r>
          </a:p>
          <a:p>
            <a:pPr marL="0" marR="0">
              <a:lnSpc>
                <a:spcPts val="1600"/>
              </a:lnSpc>
              <a:spcBef>
                <a:spcPts val="51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Jurisdiction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66594" y="3850685"/>
            <a:ext cx="209474" cy="509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1015" marR="0">
              <a:lnSpc>
                <a:spcPts val="1600"/>
              </a:lnSpc>
              <a:spcBef>
                <a:spcPts val="512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34640" y="3850685"/>
            <a:ext cx="110073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30-03-1972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34640" y="4118909"/>
            <a:ext cx="333753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Nicobar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25" b="1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ca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8249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sq.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km.)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4340" y="4387133"/>
            <a:ext cx="205900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Herbarium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Acronym</a:t>
            </a:r>
            <a:r>
              <a:rPr dirty="0" sz="1600" spc="7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34640" y="4387133"/>
            <a:ext cx="46037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PBL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4340" y="4655357"/>
            <a:ext cx="120530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Explorations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12313" y="4655357"/>
            <a:ext cx="20845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34640" y="4655357"/>
            <a:ext cx="201390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255</a:t>
            </a:r>
            <a:r>
              <a:rPr dirty="0" sz="1600" spc="3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exploration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tours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4340" y="4923581"/>
            <a:ext cx="1794647" cy="777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Accessioned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Sheets</a:t>
            </a:r>
          </a:p>
          <a:p>
            <a:pPr marL="0" marR="0">
              <a:lnSpc>
                <a:spcPts val="16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specimens</a:t>
            </a:r>
          </a:p>
          <a:p>
            <a:pPr marL="0" marR="0">
              <a:lnSpc>
                <a:spcPts val="16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Genera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51938" y="4923581"/>
            <a:ext cx="20845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34640" y="4923581"/>
            <a:ext cx="71973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40,000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69006" y="5191805"/>
            <a:ext cx="20845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80563" y="5191805"/>
            <a:ext cx="46136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418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55189" y="5460029"/>
            <a:ext cx="218212" cy="5095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9753" marR="0">
              <a:lnSpc>
                <a:spcPts val="16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834640" y="5460029"/>
            <a:ext cx="35837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05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4340" y="5728253"/>
            <a:ext cx="121065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834640" y="5728253"/>
            <a:ext cx="69756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ca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145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34340" y="5996477"/>
            <a:ext cx="118348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Publications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336494" y="5996477"/>
            <a:ext cx="20845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834640" y="5996477"/>
            <a:ext cx="298319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books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1248</a:t>
            </a:r>
            <a:r>
              <a:rPr dirty="0" sz="1600" spc="1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articles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34340" y="6264701"/>
            <a:ext cx="149614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Library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holdings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28976" y="6264701"/>
            <a:ext cx="20845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34640" y="6264701"/>
            <a:ext cx="204722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5123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books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Journals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34340" y="6532925"/>
            <a:ext cx="213581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Garden</a:t>
            </a:r>
            <a:r>
              <a:rPr dirty="0" sz="1600" spc="7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34640" y="6532925"/>
            <a:ext cx="603121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Dhanikhari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Exp.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Garden-cum-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Arboretum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(DEGCA)(30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Ha.)</a:t>
            </a:r>
            <a:r>
              <a:rPr dirty="0" sz="1600" spc="9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ca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600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spp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472756"/>
            <a:ext cx="8716643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Garden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(2022-23)</a:t>
            </a:r>
          </a:p>
          <a:p>
            <a:pPr marL="0" marR="0">
              <a:lnSpc>
                <a:spcPts val="2450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450" b="1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2450" spc="11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  <a:r>
              <a:rPr dirty="0" sz="2400" spc="5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7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EET</a:t>
            </a:r>
            <a:r>
              <a:rPr dirty="0" sz="2400" spc="8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2400" spc="9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(with</a:t>
            </a:r>
            <a:r>
              <a:rPr dirty="0" sz="2400" spc="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numbers</a:t>
            </a:r>
            <a:r>
              <a:rPr dirty="0" sz="2400" spc="5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Names)</a:t>
            </a:r>
            <a:r>
              <a:rPr dirty="0" sz="2400" spc="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growing</a:t>
            </a:r>
            <a:r>
              <a:rPr dirty="0" sz="2400" spc="3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400" spc="6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457200" marR="0">
              <a:lnSpc>
                <a:spcPts val="2400"/>
              </a:lnSpc>
              <a:spcBef>
                <a:spcPts val="467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Botanical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garden.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40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nos.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(list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plants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submitted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mail)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865780"/>
            <a:ext cx="857336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Germplasm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following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collected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introduced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conservation.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35003" y="2669982"/>
            <a:ext cx="5914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83486" y="2669982"/>
            <a:ext cx="1326933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seedlings</a:t>
            </a:r>
          </a:p>
          <a:p>
            <a:pPr marL="326231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26231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3323" y="2883342"/>
            <a:ext cx="202824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Aglaia</a:t>
            </a:r>
            <a:r>
              <a:rPr dirty="0" sz="14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Hiern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7448" y="3096702"/>
            <a:ext cx="3915293" cy="880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Amomum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andamanicum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V.P.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Thomas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  <a:p>
            <a:pPr marL="15875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Bentinckia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4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Boesenbergia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siphonantha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(King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Baker)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</a:p>
          <a:p>
            <a:pPr marL="0" marR="0">
              <a:lnSpc>
                <a:spcPts val="1400"/>
              </a:lnSpc>
              <a:spcBef>
                <a:spcPts val="426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Bombax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insigne</a:t>
            </a:r>
            <a:r>
              <a:rPr dirty="0" sz="14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Wall.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64474" y="3310062"/>
            <a:ext cx="763932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300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40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3323" y="3982146"/>
            <a:ext cx="2674379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Bouea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oppositifolia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(Roxb.)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Adelb.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Calamus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andamanicus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09718" y="3982146"/>
            <a:ext cx="673965" cy="277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07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4925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18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69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42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77448" y="4408866"/>
            <a:ext cx="3625815" cy="1709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Carissa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L.J.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Singh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Murugan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Ceropegia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Sreek.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  <a:p>
            <a:pPr marL="15875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Cycas</a:t>
            </a:r>
            <a:r>
              <a:rPr dirty="0" sz="14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zeylanica</a:t>
            </a:r>
            <a:r>
              <a:rPr dirty="0" sz="14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(J.Schust.)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A.Lindstr.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K.D.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Hill</a:t>
            </a:r>
          </a:p>
          <a:p>
            <a:pPr marL="15875" marR="0">
              <a:lnSpc>
                <a:spcPts val="1400"/>
              </a:lnSpc>
              <a:spcBef>
                <a:spcPts val="22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Dillenia</a:t>
            </a:r>
            <a:r>
              <a:rPr dirty="0" sz="1400" spc="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C.E.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Parkinson</a:t>
            </a:r>
          </a:p>
          <a:p>
            <a:pPr marL="15875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Diospyros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marmorata</a:t>
            </a:r>
            <a:r>
              <a:rPr dirty="0" sz="14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Parker</a:t>
            </a:r>
          </a:p>
          <a:p>
            <a:pPr marL="15875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Eria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  <a:p>
            <a:pPr marL="15875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Etlingera</a:t>
            </a:r>
            <a:r>
              <a:rPr dirty="0" sz="14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fenzlii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(Kurz.)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Skornick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</a:p>
          <a:p>
            <a:pPr marL="15875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77448" y="6115746"/>
            <a:ext cx="3171778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dhanikharensis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S.K.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Srivast.</a:t>
            </a:r>
          </a:p>
          <a:p>
            <a:pPr marL="15875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Goniothalamus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macranthus</a:t>
            </a:r>
            <a:r>
              <a:rPr dirty="0" sz="14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Boerl.</a:t>
            </a:r>
          </a:p>
          <a:p>
            <a:pPr marL="15875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Grewia</a:t>
            </a:r>
            <a:r>
              <a:rPr dirty="0" sz="14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calophylla</a:t>
            </a:r>
            <a:r>
              <a:rPr dirty="0" sz="14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Mast.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9307" y="293719"/>
            <a:ext cx="3418073" cy="1709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Knema</a:t>
            </a:r>
            <a:r>
              <a:rPr dirty="0" sz="1400" spc="-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(Warb.)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W.J.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Wilde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Mangifera</a:t>
            </a:r>
            <a:r>
              <a:rPr dirty="0" sz="14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Mangifera</a:t>
            </a:r>
            <a:r>
              <a:rPr dirty="0" sz="14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4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Kosterm.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Mecaranga</a:t>
            </a:r>
            <a:r>
              <a:rPr dirty="0" sz="1400" spc="29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4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N.P.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Balakr.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Chakr.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Mesua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manii</a:t>
            </a:r>
            <a:r>
              <a:rPr dirty="0" sz="1400" spc="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(King)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Kosterm.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Mimusops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Gamble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Musa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acuminata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Colla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Myristica</a:t>
            </a:r>
            <a:r>
              <a:rPr dirty="0" sz="14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91888" y="293719"/>
            <a:ext cx="763932" cy="4696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176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169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80168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155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53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248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5243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9307" y="2000599"/>
            <a:ext cx="217985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Nervilia</a:t>
            </a:r>
            <a:r>
              <a:rPr dirty="0" sz="1400" spc="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aragoana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Gaudich.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307" y="2213959"/>
            <a:ext cx="3028701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Otanthera</a:t>
            </a:r>
            <a:r>
              <a:rPr dirty="0" sz="1400" spc="-3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nicobarensis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Teijsm.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Binn.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Phoenix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Barrow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Pinanga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9307" y="2854038"/>
            <a:ext cx="1644513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Pinanga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manii</a:t>
            </a:r>
            <a:r>
              <a:rPr dirty="0" sz="1400" spc="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307" y="3067399"/>
            <a:ext cx="4211329" cy="128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Plagiostachys</a:t>
            </a:r>
            <a:r>
              <a:rPr dirty="0" sz="1400" spc="-3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4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Pogonatherum</a:t>
            </a:r>
            <a:r>
              <a:rPr dirty="0" sz="14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crinitum</a:t>
            </a:r>
            <a:r>
              <a:rPr dirty="0" sz="14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(Thunb.)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Kunth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Pyrostria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laljii</a:t>
            </a:r>
            <a:r>
              <a:rPr dirty="0" sz="1400" spc="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M.C.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Naik,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Arriola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Bheemalingappa</a:t>
            </a:r>
          </a:p>
          <a:p>
            <a:pPr marL="0" marR="0">
              <a:lnSpc>
                <a:spcPts val="1400"/>
              </a:lnSpc>
              <a:spcBef>
                <a:spcPts val="23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Rhopaloblaste</a:t>
            </a:r>
            <a:r>
              <a:rPr dirty="0" sz="14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angustata</a:t>
            </a:r>
            <a:r>
              <a:rPr dirty="0" sz="1400" spc="-4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Moore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Schizostachyum</a:t>
            </a:r>
            <a:r>
              <a:rPr dirty="0" sz="1400" spc="-6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andamanicum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Kumar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Remesh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Semecarpus</a:t>
            </a:r>
            <a:r>
              <a:rPr dirty="0" sz="14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kurzii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Engl.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307" y="4347559"/>
            <a:ext cx="3607887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Sphaeropteris</a:t>
            </a:r>
            <a:r>
              <a:rPr dirty="0" sz="14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albosetacea</a:t>
            </a:r>
            <a:r>
              <a:rPr dirty="0" sz="14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(Bedd.)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R.M.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Tryon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Strobilanthes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Bor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Vanilla</a:t>
            </a:r>
            <a:r>
              <a:rPr dirty="0" sz="1400" spc="-5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sanjappae</a:t>
            </a:r>
            <a:r>
              <a:rPr dirty="0" sz="1400" spc="319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Rasingam,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R.P.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Pandey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952" y="132863"/>
            <a:ext cx="8820066" cy="541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Name</a:t>
            </a:r>
            <a:r>
              <a:rPr dirty="0" sz="1800" spc="18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8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dirty="0" sz="1800" spc="17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1800" spc="1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introduced</a:t>
            </a:r>
            <a:r>
              <a:rPr dirty="0" sz="1800" spc="12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1800" spc="17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2022-23</a:t>
            </a:r>
            <a:r>
              <a:rPr dirty="0" sz="1800" spc="19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both</a:t>
            </a:r>
            <a:r>
              <a:rPr dirty="0" sz="1800" spc="1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800" spc="15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ex-situ</a:t>
            </a:r>
            <a:r>
              <a:rPr dirty="0" sz="1800" spc="8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conservation</a:t>
            </a:r>
            <a:r>
              <a:rPr dirty="0" sz="1800" spc="11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micro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propagation.</a:t>
            </a:r>
            <a:r>
              <a:rPr dirty="0" sz="1800" spc="40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(list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plants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submitted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1" b="1">
                <a:solidFill>
                  <a:srgbClr val="000000"/>
                </a:solidFill>
                <a:latin typeface="Calibri"/>
                <a:cs typeface="Calibri"/>
              </a:rPr>
              <a:t>mail)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31392" y="843651"/>
            <a:ext cx="162350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EET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975" y="996959"/>
            <a:ext cx="104782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Seedlings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38724" y="1366752"/>
            <a:ext cx="49735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77496" y="1366752"/>
            <a:ext cx="1075247" cy="1351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seedlings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21456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300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07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84162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0357" y="1534392"/>
            <a:ext cx="2099500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Aglaia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1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Hiern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Bentinckia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0832" y="1869671"/>
            <a:ext cx="3104131" cy="135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Boesenbergia</a:t>
            </a:r>
            <a:r>
              <a:rPr dirty="0" sz="11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siphonantha</a:t>
            </a:r>
            <a:r>
              <a:rPr dirty="0" sz="1100" spc="-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(King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Baker)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Bouea</a:t>
            </a:r>
            <a:r>
              <a:rPr dirty="0" sz="11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oppositifolia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(Roxb.)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Adelb.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Calamus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andamanicus</a:t>
            </a:r>
            <a:r>
              <a:rPr dirty="0" sz="11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  <a:p>
            <a:pPr marL="9525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Carissa</a:t>
            </a:r>
            <a:r>
              <a:rPr dirty="0" sz="11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L.J.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Singh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Murugan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Ceropegia</a:t>
            </a:r>
            <a:r>
              <a:rPr dirty="0" sz="11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1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Sreek.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  <a:p>
            <a:pPr marL="952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Cycas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zeylanica</a:t>
            </a:r>
            <a:r>
              <a:rPr dirty="0" sz="11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(J.Schust.)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A.Lindstr.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K.D.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Hill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Dillenia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1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C.E.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Parkinson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Diospyros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marmorata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Parker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98953" y="2707871"/>
            <a:ext cx="632890" cy="4033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718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18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29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69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42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52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176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169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155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53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248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5718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0357" y="3210792"/>
            <a:ext cx="1667488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Eria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1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1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0832" y="3546071"/>
            <a:ext cx="2616042" cy="15189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dhanikharensis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S.K.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Srivast.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Goniothalamus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macranthus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Boerl.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Grewia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calophylla</a:t>
            </a:r>
            <a:r>
              <a:rPr dirty="0" sz="110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Mast.</a:t>
            </a:r>
          </a:p>
          <a:p>
            <a:pPr marL="9525" marR="0">
              <a:lnSpc>
                <a:spcPts val="110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Knema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1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(Warb.)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W.J.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Wilde</a:t>
            </a:r>
          </a:p>
          <a:p>
            <a:pPr marL="952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Mangifera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1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Mangifera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Kosterm.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Mesua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manii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(King)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Kosterm.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Mimusops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Gamble</a:t>
            </a:r>
          </a:p>
          <a:p>
            <a:pPr marL="9525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Myristica</a:t>
            </a:r>
            <a:r>
              <a:rPr dirty="0" sz="1100" spc="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1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0357" y="5054831"/>
            <a:ext cx="2414879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Otanthera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nicobarensis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Teijsm.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Binn.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Phoenix</a:t>
            </a:r>
            <a:r>
              <a:rPr dirty="0" sz="1100" spc="-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Barrow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Pinanga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0357" y="5557751"/>
            <a:ext cx="1321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Pinanga</a:t>
            </a:r>
            <a:r>
              <a:rPr dirty="0" sz="11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manii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0357" y="5725391"/>
            <a:ext cx="3340584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Pogonatherum</a:t>
            </a:r>
            <a:r>
              <a:rPr dirty="0" sz="11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crinitum</a:t>
            </a:r>
            <a:r>
              <a:rPr dirty="0" sz="11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(Thunb.)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Kunth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Pyrostria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laljii</a:t>
            </a:r>
            <a:r>
              <a:rPr dirty="0" sz="11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M.C.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Naik,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Arriola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Bheemalingappa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Rhopaloblaste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angustata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Moore</a:t>
            </a:r>
          </a:p>
          <a:p>
            <a:pPr marL="0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Schizostachyum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andamanicum</a:t>
            </a:r>
            <a:r>
              <a:rPr dirty="0" sz="11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Kumar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Remesh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Semecarpus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kurzii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Engl.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0357" y="6563591"/>
            <a:ext cx="2028356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Strobilanthes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Bor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39912" y="131063"/>
            <a:ext cx="56249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Seeds: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0568" y="391470"/>
            <a:ext cx="52871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0610" y="391470"/>
            <a:ext cx="930543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seeds</a:t>
            </a:r>
          </a:p>
          <a:p>
            <a:pPr marL="16510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6510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123" y="574350"/>
            <a:ext cx="2285881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Bentinckia</a:t>
            </a:r>
            <a:r>
              <a:rPr dirty="0" sz="1200" spc="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200" spc="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Bombax</a:t>
            </a:r>
            <a:r>
              <a:rPr dirty="0" sz="12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insigne</a:t>
            </a:r>
            <a:r>
              <a:rPr dirty="0" sz="1200" spc="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Wall.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123" y="940110"/>
            <a:ext cx="2616581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Myristica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Rhopaloblaste</a:t>
            </a:r>
            <a:r>
              <a:rPr dirty="0" sz="1200" spc="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angustata</a:t>
            </a:r>
            <a:r>
              <a:rPr dirty="0" sz="1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Moore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Semecarpus</a:t>
            </a:r>
            <a:r>
              <a:rPr dirty="0" sz="12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kurzii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Engl.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96816" y="940110"/>
            <a:ext cx="676571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893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67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8893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03400" y="1625111"/>
            <a:ext cx="80680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Cuttings</a:t>
            </a:r>
            <a:r>
              <a:rPr dirty="0" sz="1000">
                <a:solidFill>
                  <a:srgbClr val="ff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6123" y="1848018"/>
            <a:ext cx="3122411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04444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Dillenia</a:t>
            </a:r>
            <a:r>
              <a:rPr dirty="0" sz="1200" spc="4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C.E.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Parkinson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Vanilla</a:t>
            </a:r>
            <a:r>
              <a:rPr dirty="0" sz="12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sanjappae</a:t>
            </a:r>
            <a:r>
              <a:rPr dirty="0" sz="1200" spc="30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Rasingam,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R.P.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Pandey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99384" y="1848018"/>
            <a:ext cx="1076999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cuttings</a:t>
            </a:r>
          </a:p>
          <a:p>
            <a:pPr marL="285538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</a:t>
            </a:r>
          </a:p>
          <a:p>
            <a:pPr marL="236325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03400" y="2550182"/>
            <a:ext cx="78744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Rhizome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3619" y="2798241"/>
            <a:ext cx="3078919" cy="1104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50484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Amomum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andamanicum</a:t>
            </a:r>
            <a:r>
              <a:rPr dirty="0" sz="1200" spc="46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V.P.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Thomas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Etlingera</a:t>
            </a:r>
            <a:r>
              <a:rPr dirty="0" sz="1200" spc="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fenzlii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(Kurz.)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Skornick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Etlingera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Nervilia</a:t>
            </a:r>
            <a:r>
              <a:rPr dirty="0" sz="1200" spc="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aragoana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Gaudich.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Plagiostachys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41742" y="2798241"/>
            <a:ext cx="1090180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rhizome</a:t>
            </a:r>
          </a:p>
          <a:p>
            <a:pPr marL="24476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4476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86502" y="3346881"/>
            <a:ext cx="599456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65164" y="4062350"/>
            <a:ext cx="57574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Fruits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17853" y="4321442"/>
            <a:ext cx="52871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30221" y="4321442"/>
            <a:ext cx="908902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fruits</a:t>
            </a:r>
          </a:p>
          <a:p>
            <a:pPr marL="154781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25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54781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64115" y="4504322"/>
            <a:ext cx="1819042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Alstonia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64115" y="4870082"/>
            <a:ext cx="2737037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Goniothalamus</a:t>
            </a:r>
            <a:r>
              <a:rPr dirty="0" sz="1200" spc="4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macranthus</a:t>
            </a:r>
            <a:r>
              <a:rPr dirty="0" sz="1200" spc="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Boerl.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Grewia</a:t>
            </a:r>
            <a:r>
              <a:rPr dirty="0" sz="12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calophylla</a:t>
            </a:r>
            <a:r>
              <a:rPr dirty="0" sz="12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Mast.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Myristica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200" spc="3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085003" y="4870082"/>
            <a:ext cx="599456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31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31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2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93155" y="5646525"/>
            <a:ext cx="82989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Plantlets</a:t>
            </a:r>
            <a:r>
              <a:rPr dirty="0" sz="1000" b="1">
                <a:solidFill>
                  <a:srgbClr val="000000"/>
                </a:solidFill>
                <a:latin typeface="JPBMGK+Arial-BoldMT"/>
                <a:cs typeface="JPBMGK+Arial-BoldMT"/>
              </a:rPr>
              <a:t>: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36123" y="5905618"/>
            <a:ext cx="3082171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53736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Mecaranga</a:t>
            </a:r>
            <a:r>
              <a:rPr dirty="0" sz="1200" spc="30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200" spc="3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N.P.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Balakr.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Chakr.</a:t>
            </a:r>
          </a:p>
          <a:p>
            <a:pPr marL="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Musa</a:t>
            </a:r>
            <a:r>
              <a:rPr dirty="0" sz="12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acuminata</a:t>
            </a:r>
            <a:r>
              <a:rPr dirty="0" sz="12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Colla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892332" y="5905618"/>
            <a:ext cx="1130186" cy="556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plantlets</a:t>
            </a:r>
          </a:p>
          <a:p>
            <a:pPr marL="264678" marR="0">
              <a:lnSpc>
                <a:spcPts val="12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94840" marR="0">
              <a:lnSpc>
                <a:spcPts val="1200"/>
              </a:lnSpc>
              <a:spcBef>
                <a:spcPts val="28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36123" y="6454257"/>
            <a:ext cx="3063691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Sphaeropteris</a:t>
            </a:r>
            <a:r>
              <a:rPr dirty="0" sz="1200" spc="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albosetacea</a:t>
            </a:r>
            <a:r>
              <a:rPr dirty="0" sz="12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(Bedd.)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R.M.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Tryon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57010" y="6454257"/>
            <a:ext cx="599456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67296" y="204871"/>
            <a:ext cx="279869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ECONOMIC/</a:t>
            </a:r>
            <a:r>
              <a:rPr dirty="0" sz="1800" spc="-4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MEDICINAL: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7376" y="605966"/>
            <a:ext cx="90840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Seedlings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59510" y="862696"/>
            <a:ext cx="49735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18263" y="862696"/>
            <a:ext cx="1075247" cy="2189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seedlings</a:t>
            </a:r>
          </a:p>
          <a:p>
            <a:pPr marL="2571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27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84162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9782" y="1030336"/>
            <a:ext cx="1849449" cy="11836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25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Alpinia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Amomum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Bauhinia</a:t>
            </a:r>
            <a:r>
              <a:rPr dirty="0" sz="11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Calotropis</a:t>
            </a:r>
            <a:r>
              <a:rPr dirty="0" sz="11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gigantea</a:t>
            </a:r>
            <a:r>
              <a:rPr dirty="0" sz="110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100" spc="248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R.Br.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Curcuma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roscoeana</a:t>
            </a:r>
            <a:r>
              <a:rPr dirty="0" sz="11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Wall.</a:t>
            </a:r>
          </a:p>
          <a:p>
            <a:pPr marL="952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benghalensis</a:t>
            </a:r>
            <a:r>
              <a:rPr dirty="0" sz="110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religiosa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307" y="2203816"/>
            <a:ext cx="83595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9307" y="2371456"/>
            <a:ext cx="2306130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Gigantochloa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nigrociliata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(Buse)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Mangifera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indica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Mimusops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9782" y="2874376"/>
            <a:ext cx="2223599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25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Nyctanthes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arbor-tristis</a:t>
            </a:r>
            <a:r>
              <a:rPr dirty="0" sz="11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Pandanus</a:t>
            </a:r>
            <a:r>
              <a:rPr dirty="0" sz="11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amaryllifolius</a:t>
            </a:r>
            <a:r>
              <a:rPr dirty="0" sz="11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Pyrrosia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piloselloides</a:t>
            </a:r>
            <a:r>
              <a:rPr dirty="0" sz="11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M.G.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</a:p>
          <a:p>
            <a:pPr marL="9525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Saccharum</a:t>
            </a:r>
            <a:r>
              <a:rPr dirty="0" sz="11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officinarum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95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Schizostachyum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75438" y="3042015"/>
            <a:ext cx="562202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80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06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9307" y="3712575"/>
            <a:ext cx="1706028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Zingiber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Zingiber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squarrosum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18725" y="4206366"/>
            <a:ext cx="82288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Plantlets</a:t>
            </a:r>
            <a:r>
              <a:rPr dirty="0" sz="1000">
                <a:solidFill>
                  <a:srgbClr val="ff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59510" y="4463096"/>
            <a:ext cx="49735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30963" y="4463096"/>
            <a:ext cx="1048146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Plantlets</a:t>
            </a:r>
          </a:p>
          <a:p>
            <a:pPr marL="2444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444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38195" y="4630735"/>
            <a:ext cx="1754606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Bublophyllum</a:t>
            </a:r>
            <a:r>
              <a:rPr dirty="0" sz="11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Phalaenopsis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Pogostemon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  <a:p>
            <a:pPr marL="0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Potamogeton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nodosus</a:t>
            </a:r>
            <a:r>
              <a:rPr dirty="0" sz="11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Poir.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Pteroceras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275438" y="4966016"/>
            <a:ext cx="562202" cy="84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06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8195" y="5468935"/>
            <a:ext cx="1358150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Rhynchostylis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Typha</a:t>
            </a:r>
            <a:r>
              <a:rPr dirty="0" sz="11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angustifolia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19424" y="5873583"/>
            <a:ext cx="63669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Seeds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34864" y="6119279"/>
            <a:ext cx="49735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063182" y="6119279"/>
            <a:ext cx="865697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seeds</a:t>
            </a:r>
          </a:p>
          <a:p>
            <a:pPr marL="151606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37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51606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8195" y="6286919"/>
            <a:ext cx="1312113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Mimusops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Ricinus</a:t>
            </a:r>
            <a:r>
              <a:rPr dirty="0" sz="11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communis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11112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Sterculia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214788" y="6622199"/>
            <a:ext cx="56220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31392" y="173918"/>
            <a:ext cx="82273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Rhizome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31518" y="416355"/>
            <a:ext cx="49735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22021" y="416355"/>
            <a:ext cx="1012032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rhizome</a:t>
            </a:r>
          </a:p>
          <a:p>
            <a:pPr marL="22542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2542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4115" y="583995"/>
            <a:ext cx="75975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Alpinia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4115" y="751635"/>
            <a:ext cx="1461554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Curcuma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amada</a:t>
            </a:r>
            <a:r>
              <a:rPr dirty="0" sz="11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Gloriosa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superba</a:t>
            </a:r>
            <a:r>
              <a:rPr dirty="0" sz="11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Zingiber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47446" y="919275"/>
            <a:ext cx="562202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6987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4115" y="1254555"/>
            <a:ext cx="170602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Zingiber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squarrosum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1627" y="1625111"/>
            <a:ext cx="806809" cy="1432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Cuttings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  <a:p>
            <a:pPr marL="156479" marR="0">
              <a:lnSpc>
                <a:spcPts val="1340"/>
              </a:lnSpc>
              <a:spcBef>
                <a:spcPts val="8348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Fruits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178880" y="1870808"/>
            <a:ext cx="49735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38141" y="1870808"/>
            <a:ext cx="999949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cuttings</a:t>
            </a:r>
          </a:p>
          <a:p>
            <a:pPr marL="220662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4765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6123" y="2038448"/>
            <a:ext cx="1915451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Artocarpus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chama</a:t>
            </a:r>
            <a:r>
              <a:rPr dirty="0" sz="11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Buch.-Ham.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Cerbera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manghas</a:t>
            </a:r>
            <a:r>
              <a:rPr dirty="0" sz="11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Lawsonia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inermis</a:t>
            </a:r>
            <a:r>
              <a:rPr dirty="0" sz="1100" spc="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58804" y="2373727"/>
            <a:ext cx="56220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155187" y="3094944"/>
            <a:ext cx="49735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10247" y="3094944"/>
            <a:ext cx="845860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fruits</a:t>
            </a:r>
          </a:p>
          <a:p>
            <a:pPr marL="1428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428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0102" y="3262584"/>
            <a:ext cx="2860279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Alpinia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nigra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(Gaertn.)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Burtt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xanthochymus</a:t>
            </a:r>
            <a:r>
              <a:rPr dirty="0" sz="11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Anderson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Solanum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lasiocarpum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Dunal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53122" y="3597864"/>
            <a:ext cx="56220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71352" y="204871"/>
            <a:ext cx="190663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ORNAMANTAL: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975" y="466804"/>
            <a:ext cx="79139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Seedlings: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10116" y="718680"/>
            <a:ext cx="497352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42199" y="718680"/>
            <a:ext cx="1075247" cy="151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seedlings</a:t>
            </a:r>
          </a:p>
          <a:p>
            <a:pPr marL="2571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1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84162" marR="0">
              <a:lnSpc>
                <a:spcPts val="110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9423" y="886320"/>
            <a:ext cx="2415281" cy="1351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Acanthus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ilicifolius</a:t>
            </a:r>
            <a:r>
              <a:rPr dirty="0" sz="1100" spc="2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Bulbophyllum</a:t>
            </a:r>
            <a:r>
              <a:rPr dirty="0" sz="110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rufinum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Rchb.f.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Corypha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utan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Lam.</a:t>
            </a:r>
          </a:p>
          <a:p>
            <a:pPr marL="0" marR="0">
              <a:lnSpc>
                <a:spcPts val="110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Monochoria</a:t>
            </a:r>
            <a:r>
              <a:rPr dirty="0" sz="11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vaginalis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(Burm.f.)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Presl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Nelumbo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nucifera</a:t>
            </a:r>
            <a:r>
              <a:rPr dirty="0" sz="11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Gaertn.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Nervilia</a:t>
            </a:r>
            <a:r>
              <a:rPr dirty="0" sz="11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plicata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(Andr.)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Schltr.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Nymphaea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nouchali</a:t>
            </a:r>
            <a:r>
              <a:rPr dirty="0" sz="11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Burm.f.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Nymphaea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omrana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9423" y="2227440"/>
            <a:ext cx="1897400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Nymphaea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pubescens</a:t>
            </a:r>
            <a:r>
              <a:rPr dirty="0" sz="11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Willd.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Nymphoides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indica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Kuntze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99374" y="2227440"/>
            <a:ext cx="562202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987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4967" y="2705231"/>
            <a:ext cx="82288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Plantlets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94881" y="2978653"/>
            <a:ext cx="46599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88714" y="2978653"/>
            <a:ext cx="966651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plantlets</a:t>
            </a:r>
          </a:p>
          <a:p>
            <a:pPr marL="22145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2145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07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2125" y="3131053"/>
            <a:ext cx="115323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Caryota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mitis</a:t>
            </a:r>
            <a:r>
              <a:rPr dirty="0" sz="1000" spc="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Lour.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Corypha</a:t>
            </a:r>
            <a:r>
              <a:rPr dirty="0" sz="10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utan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Lam.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2125" y="3435853"/>
            <a:ext cx="1740206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Nymphoides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indica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Kuntze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Pistia</a:t>
            </a:r>
            <a:r>
              <a:rPr dirty="0" sz="10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stratiotes</a:t>
            </a:r>
            <a:r>
              <a:rPr dirty="0" sz="10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110170" y="3435853"/>
            <a:ext cx="524947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06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8224" y="4062350"/>
            <a:ext cx="61154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Fruits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85572" y="4365936"/>
            <a:ext cx="497352" cy="1338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100"/>
              </a:lnSpc>
              <a:spcBef>
                <a:spcPts val="8037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950613" y="4365936"/>
            <a:ext cx="846660" cy="513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fruits</a:t>
            </a:r>
          </a:p>
          <a:p>
            <a:pPr marL="142875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42875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2107" y="4533575"/>
            <a:ext cx="1242148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Corypha</a:t>
            </a:r>
            <a:r>
              <a:rPr dirty="0" sz="11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utan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Lam.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Dacryodes</a:t>
            </a:r>
            <a:r>
              <a:rPr dirty="0" sz="110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3596" y="5214478"/>
            <a:ext cx="80680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Cuttings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872826" y="5526447"/>
            <a:ext cx="1000749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cuttings</a:t>
            </a:r>
          </a:p>
          <a:p>
            <a:pPr marL="220662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92107" y="5694087"/>
            <a:ext cx="104550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Lycopodium</a:t>
            </a:r>
            <a:r>
              <a:rPr dirty="0" sz="1100" spc="-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944" y="276879"/>
            <a:ext cx="8829684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Mortality</a:t>
            </a:r>
            <a:r>
              <a:rPr dirty="0" sz="1800" spc="31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rate</a:t>
            </a:r>
            <a:r>
              <a:rPr dirty="0" sz="1800" spc="2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34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33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introduced</a:t>
            </a:r>
            <a:r>
              <a:rPr dirty="0" sz="1800" spc="27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1800" spc="31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(Please</a:t>
            </a:r>
            <a:r>
              <a:rPr dirty="0" sz="1800" spc="33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mention</a:t>
            </a:r>
            <a:r>
              <a:rPr dirty="0" sz="1800" spc="29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dirty="0" sz="1800" spc="33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33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name</a:t>
            </a:r>
            <a:r>
              <a:rPr dirty="0" sz="1800" spc="33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34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33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species)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submitted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through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mail.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8996" y="941390"/>
            <a:ext cx="74934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Seedlings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30895" y="924951"/>
            <a:ext cx="1331393" cy="414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EET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</a:p>
          <a:p>
            <a:pPr marL="298093" marR="0">
              <a:lnSpc>
                <a:spcPts val="1050"/>
              </a:lnSpc>
              <a:spcBef>
                <a:spcPts val="162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seedlings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2031" y="1167787"/>
            <a:ext cx="481672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45859" y="1167787"/>
            <a:ext cx="148945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Seedling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25174" y="1167787"/>
            <a:ext cx="127541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(in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%)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1473" y="1356369"/>
            <a:ext cx="2014892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Aglaia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Hiern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Bentinckia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05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40126" y="1356369"/>
            <a:ext cx="611049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131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300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85596" y="1356369"/>
            <a:ext cx="611049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131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250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18093" y="1356369"/>
            <a:ext cx="287573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1948" y="1704971"/>
            <a:ext cx="2970250" cy="360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Boesenbergia</a:t>
            </a:r>
            <a:r>
              <a:rPr dirty="0" sz="105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siphonantha</a:t>
            </a:r>
            <a:r>
              <a:rPr dirty="0" sz="105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(King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Baker)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</a:p>
          <a:p>
            <a:pPr marL="9525" marR="0">
              <a:lnSpc>
                <a:spcPts val="1050"/>
              </a:lnSpc>
              <a:spcBef>
                <a:spcPts val="434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Bouea</a:t>
            </a:r>
            <a:r>
              <a:rPr dirty="0" sz="105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oppositifolia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(Roxb.)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Adelb.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74257" y="1704971"/>
            <a:ext cx="543574" cy="360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40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4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19728" y="1704971"/>
            <a:ext cx="543574" cy="360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4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818093" y="1704971"/>
            <a:ext cx="287573" cy="3600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  <a:p>
            <a:pPr marL="0" marR="0">
              <a:lnSpc>
                <a:spcPts val="1050"/>
              </a:lnSpc>
              <a:spcBef>
                <a:spcPts val="4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66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1473" y="2082134"/>
            <a:ext cx="2573115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Calamus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andamanicus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Carissa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05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L.J.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Singh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Murugan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574257" y="2082134"/>
            <a:ext cx="543574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07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19728" y="2082134"/>
            <a:ext cx="543574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18093" y="2082134"/>
            <a:ext cx="287573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29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1948" y="2430737"/>
            <a:ext cx="2756990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Ceropegia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Sreek.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  <a:p>
            <a:pPr marL="9525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Cycas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zeylanica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(J.Schust.)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A.Lindstr.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K.D.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Hill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74257" y="2430737"/>
            <a:ext cx="543574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93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19728" y="2430737"/>
            <a:ext cx="543574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93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852224" y="2430737"/>
            <a:ext cx="219986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21473" y="2779339"/>
            <a:ext cx="2105888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Dillenia</a:t>
            </a:r>
            <a:r>
              <a:rPr dirty="0" sz="105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C.E.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Parkinson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574257" y="2779339"/>
            <a:ext cx="543574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18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19728" y="2779339"/>
            <a:ext cx="543574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767293" y="2779339"/>
            <a:ext cx="388822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16.7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11948" y="2967921"/>
            <a:ext cx="2415393" cy="811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25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Diospyros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marmorata</a:t>
            </a:r>
            <a:r>
              <a:rPr dirty="0" sz="105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R.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Parker</a:t>
            </a:r>
          </a:p>
          <a:p>
            <a:pPr marL="9525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Eria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  <a:p>
            <a:pPr marL="9525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050" spc="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050" spc="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dhanikharensis</a:t>
            </a:r>
            <a:r>
              <a:rPr dirty="0" sz="105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S.K.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Srivast.</a:t>
            </a:r>
          </a:p>
          <a:p>
            <a:pPr marL="9525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Goniothalamus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macranthus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Boerl.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574257" y="2967921"/>
            <a:ext cx="543574" cy="811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29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69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42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219728" y="2967921"/>
            <a:ext cx="543574" cy="811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35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767293" y="2967921"/>
            <a:ext cx="388822" cy="651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13.8</a:t>
            </a:r>
          </a:p>
          <a:p>
            <a:pPr marL="84931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27.6</a:t>
            </a:r>
          </a:p>
          <a:p>
            <a:pPr marL="5080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767293" y="3608001"/>
            <a:ext cx="388822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16.7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21473" y="3796582"/>
            <a:ext cx="2498069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Grewia</a:t>
            </a:r>
            <a:r>
              <a:rPr dirty="0" sz="105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calophylla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Mast.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Knema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(Warb.)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W.J.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Wilde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574257" y="3796582"/>
            <a:ext cx="543574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52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219728" y="3796582"/>
            <a:ext cx="543574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767293" y="3796582"/>
            <a:ext cx="388822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16.7</a:t>
            </a:r>
          </a:p>
          <a:p>
            <a:pPr marL="84931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921473" y="4145184"/>
            <a:ext cx="1722879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Mangifera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540126" y="4145184"/>
            <a:ext cx="611049" cy="651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131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4131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176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169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6185596" y="4145184"/>
            <a:ext cx="611049" cy="651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131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4131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150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767293" y="4145184"/>
            <a:ext cx="388822" cy="651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931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5080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43.2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11.3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21473" y="4305205"/>
            <a:ext cx="2408991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Mangifera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05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Kosterm.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Mesua</a:t>
            </a:r>
            <a:r>
              <a:rPr dirty="0" sz="105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manii</a:t>
            </a:r>
            <a:r>
              <a:rPr dirty="0" sz="105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(King)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Kosterm.</a:t>
            </a:r>
          </a:p>
          <a:p>
            <a:pPr marL="0" marR="0">
              <a:lnSpc>
                <a:spcPts val="1050"/>
              </a:lnSpc>
              <a:spcBef>
                <a:spcPts val="26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Mimusops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05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Gamble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921473" y="4813827"/>
            <a:ext cx="2311678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Myristica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Otanthera</a:t>
            </a:r>
            <a:r>
              <a:rPr dirty="0" sz="105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nicobarensis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Teijsm.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Binn.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540126" y="4813827"/>
            <a:ext cx="611049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155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4131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185596" y="4813827"/>
            <a:ext cx="611049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110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4131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767293" y="4813827"/>
            <a:ext cx="388822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29.1</a:t>
            </a:r>
          </a:p>
          <a:p>
            <a:pPr marL="5080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921473" y="5162429"/>
            <a:ext cx="1988873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Phoenix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05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Barrow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574257" y="5162429"/>
            <a:ext cx="543574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219728" y="5162429"/>
            <a:ext cx="543574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852224" y="5162429"/>
            <a:ext cx="219986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921473" y="5351010"/>
            <a:ext cx="2337390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Pinanga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05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Pinanga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manii</a:t>
            </a:r>
            <a:r>
              <a:rPr dirty="0" sz="105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Pogonatherum</a:t>
            </a:r>
            <a:r>
              <a:rPr dirty="0" sz="105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crinitum</a:t>
            </a:r>
            <a:r>
              <a:rPr dirty="0" sz="105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(Thunb.)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Kunth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574257" y="5351010"/>
            <a:ext cx="543574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53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219728" y="5351010"/>
            <a:ext cx="543574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48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40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06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767293" y="5351010"/>
            <a:ext cx="388822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931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24.6</a:t>
            </a:r>
          </a:p>
          <a:p>
            <a:pPr marL="5080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21473" y="5859633"/>
            <a:ext cx="2301892" cy="49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Pyrostria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laljii</a:t>
            </a:r>
            <a:r>
              <a:rPr dirty="0" sz="105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M.C.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Naik,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Arriola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Bheemalingappa</a:t>
            </a:r>
          </a:p>
          <a:p>
            <a:pPr marL="0" marR="0">
              <a:lnSpc>
                <a:spcPts val="1050"/>
              </a:lnSpc>
              <a:spcBef>
                <a:spcPts val="259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Rhopaloblaste</a:t>
            </a:r>
            <a:r>
              <a:rPr dirty="0" sz="105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angustata</a:t>
            </a:r>
            <a:r>
              <a:rPr dirty="0" sz="1050" spc="-23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Moore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574257" y="5859633"/>
            <a:ext cx="543574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219728" y="5859633"/>
            <a:ext cx="543574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7733162" y="5859633"/>
            <a:ext cx="456409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66.67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540126" y="6179672"/>
            <a:ext cx="611049" cy="360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248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4131" marR="0">
              <a:lnSpc>
                <a:spcPts val="1050"/>
              </a:lnSpc>
              <a:spcBef>
                <a:spcPts val="4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185596" y="6179672"/>
            <a:ext cx="611049" cy="360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200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4131" marR="0">
              <a:lnSpc>
                <a:spcPts val="1050"/>
              </a:lnSpc>
              <a:spcBef>
                <a:spcPts val="4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767293" y="6179672"/>
            <a:ext cx="388822" cy="360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19.4</a:t>
            </a:r>
          </a:p>
          <a:p>
            <a:pPr marL="50800" marR="0">
              <a:lnSpc>
                <a:spcPts val="1050"/>
              </a:lnSpc>
              <a:spcBef>
                <a:spcPts val="434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21473" y="6368255"/>
            <a:ext cx="3027108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Schizostachyum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andamanicum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Kumar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Remesh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21473" y="6556836"/>
            <a:ext cx="1941498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Semecarpus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kurzii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Engl.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Strobilanthes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Calibri"/>
                <a:cs typeface="Calibri"/>
              </a:rPr>
              <a:t>andamanensis</a:t>
            </a:r>
            <a:r>
              <a:rPr dirty="0" sz="105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Bor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574257" y="6556836"/>
            <a:ext cx="543574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6219728" y="6556836"/>
            <a:ext cx="543574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7733162" y="6556836"/>
            <a:ext cx="456409" cy="331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931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1050"/>
              </a:lnSpc>
              <a:spcBef>
                <a:spcPts val="209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66.67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952" y="203071"/>
            <a:ext cx="56249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Seeds: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3539" y="428285"/>
            <a:ext cx="46599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7562" y="428285"/>
            <a:ext cx="800852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seeds</a:t>
            </a:r>
          </a:p>
          <a:p>
            <a:pPr marL="1373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373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373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67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373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047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24030" y="428285"/>
            <a:ext cx="1276429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seeds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3754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754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42290" y="428285"/>
            <a:ext cx="89375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8091" y="580685"/>
            <a:ext cx="2205281" cy="774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Bentinckia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Becc.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Bombax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insigne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Wall.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Myristica</a:t>
            </a:r>
            <a:r>
              <a:rPr dirty="0" sz="10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Rhopaloblaste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angustata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Moore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Semecarpus</a:t>
            </a:r>
            <a:r>
              <a:rPr dirty="0" sz="100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kurzii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Engl.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99465" y="580685"/>
            <a:ext cx="377564" cy="62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962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37.4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99474" y="885485"/>
            <a:ext cx="524947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80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47884" y="1190285"/>
            <a:ext cx="28113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0952" y="1614078"/>
            <a:ext cx="80680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Cuttings</a:t>
            </a:r>
            <a:r>
              <a:rPr dirty="0" sz="1000">
                <a:solidFill>
                  <a:srgbClr val="ff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8091" y="1870808"/>
            <a:ext cx="2869031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2604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Vanilla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 i="1">
                <a:solidFill>
                  <a:srgbClr val="ffffff"/>
                </a:solidFill>
                <a:latin typeface="Calibri"/>
                <a:cs typeface="Calibri"/>
              </a:rPr>
              <a:t>sanjappae</a:t>
            </a:r>
            <a:r>
              <a:rPr dirty="0" sz="1100" spc="2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Rasingam,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R.P.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Pandey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58910" y="1870808"/>
            <a:ext cx="999949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cuttings</a:t>
            </a:r>
          </a:p>
          <a:p>
            <a:pPr marL="220662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69538" y="1870808"/>
            <a:ext cx="1485783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cuttings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463550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440142" y="1870808"/>
            <a:ext cx="967887" cy="345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  <a:p>
            <a:pPr marL="337343" marR="0">
              <a:lnSpc>
                <a:spcPts val="1100"/>
              </a:lnSpc>
              <a:spcBef>
                <a:spcPts val="21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6163" y="2550182"/>
            <a:ext cx="78744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Rhizome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57111" y="2817869"/>
            <a:ext cx="2407232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0102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Amomum</a:t>
            </a:r>
            <a:r>
              <a:rPr dirty="0" sz="10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andamanicum</a:t>
            </a:r>
            <a:r>
              <a:rPr dirty="0" sz="100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V.P.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Thomas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Etlingera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fenzlii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(Kurz.)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Skornick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Etlingera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Nervilia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aragoana</a:t>
            </a:r>
            <a:r>
              <a:rPr dirty="0" sz="10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Gaudich.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Plagiostachys</a:t>
            </a:r>
            <a:r>
              <a:rPr dirty="0" sz="1000" spc="2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Sabu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al.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371387" y="2817869"/>
            <a:ext cx="93388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rhizome</a:t>
            </a:r>
          </a:p>
          <a:p>
            <a:pPr marL="20399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0399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789357" y="2817869"/>
            <a:ext cx="140952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rhizome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4421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421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552957" y="2817869"/>
            <a:ext cx="89375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858551" y="2970269"/>
            <a:ext cx="281136" cy="774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54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80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75380" y="3275069"/>
            <a:ext cx="524947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231475" y="3275069"/>
            <a:ext cx="524947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06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7941" y="3990342"/>
            <a:ext cx="575741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Fruits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57113" y="4244709"/>
            <a:ext cx="2298711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60616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Alstonia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King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Goniothalamus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macranthus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(Kurz)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Boerl.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Grewia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calophylla</a:t>
            </a:r>
            <a:r>
              <a:rPr dirty="0" sz="10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Mast.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Myristica</a:t>
            </a:r>
            <a:r>
              <a:rPr dirty="0" sz="10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andamanica</a:t>
            </a:r>
            <a:r>
              <a:rPr dirty="0" sz="10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506891" y="4244709"/>
            <a:ext cx="782818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fruits</a:t>
            </a:r>
          </a:p>
          <a:p>
            <a:pPr marL="12858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2858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897140" y="4244709"/>
            <a:ext cx="125839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fruits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36671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6671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09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11756" y="4244709"/>
            <a:ext cx="89375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836387" y="4397109"/>
            <a:ext cx="441932" cy="774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962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43.75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44.6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61.3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75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635479" y="4701909"/>
            <a:ext cx="524947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263852" y="4701909"/>
            <a:ext cx="524947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70952" y="5502509"/>
            <a:ext cx="829890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Plantlets</a:t>
            </a:r>
            <a:r>
              <a:rPr dirty="0" sz="1000" b="1">
                <a:solidFill>
                  <a:srgbClr val="000000"/>
                </a:solidFill>
                <a:latin typeface="JPBMGK+Arial-BoldMT"/>
                <a:cs typeface="JPBMGK+Arial-BoldMT"/>
              </a:rPr>
              <a:t>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48091" y="5756878"/>
            <a:ext cx="249181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2387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Macaranga</a:t>
            </a:r>
            <a:r>
              <a:rPr dirty="0" sz="1000" spc="2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nicobarica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N.P.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Balakr.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Chakr.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Musa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acuminata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Colla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386002" y="5756878"/>
            <a:ext cx="967222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plantlets</a:t>
            </a:r>
          </a:p>
          <a:p>
            <a:pPr marL="22145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460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824126" y="5756878"/>
            <a:ext cx="144279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plantlets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618375" y="5756878"/>
            <a:ext cx="89375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83707" y="5909278"/>
            <a:ext cx="524947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923969" y="5909278"/>
            <a:ext cx="281136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48091" y="6214078"/>
            <a:ext cx="257411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Sphaeropteris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albosetacea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(Bedd.)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R.M.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Tryon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607459" y="6214078"/>
            <a:ext cx="52494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09859" y="204871"/>
            <a:ext cx="245848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ECONOMIC/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MEDICINAL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952" y="317934"/>
            <a:ext cx="90840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Seedlings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7450" y="572301"/>
            <a:ext cx="46599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2314" y="572301"/>
            <a:ext cx="991352" cy="199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seedlings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27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96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6315" y="572301"/>
            <a:ext cx="1466929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seedlings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47148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7148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29738" y="572301"/>
            <a:ext cx="89375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5404" y="724701"/>
            <a:ext cx="1695461" cy="1231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Alpinia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Amomum</a:t>
            </a:r>
            <a:r>
              <a:rPr dirty="0" sz="1000" spc="-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Bauhinia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Calotropis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gigantea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000" spc="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R.Br.</a:t>
            </a:r>
          </a:p>
          <a:p>
            <a:pPr marL="31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Curcuma</a:t>
            </a:r>
            <a:r>
              <a:rPr dirty="0" sz="10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roscoeana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Wall.</a:t>
            </a:r>
          </a:p>
          <a:p>
            <a:pPr marL="31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0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benghalensis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31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Ficus</a:t>
            </a:r>
            <a:r>
              <a:rPr dirty="0" sz="1000" spc="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religiosa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31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86913" y="724701"/>
            <a:ext cx="377564" cy="153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0962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43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47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47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60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37.5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30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17802" y="1029501"/>
            <a:ext cx="524947" cy="2451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07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460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460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5404" y="1943901"/>
            <a:ext cx="2116831" cy="1231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Gigantochloa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nigrociliata</a:t>
            </a:r>
            <a:r>
              <a:rPr dirty="0" sz="1000" spc="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(Buse)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Kurz</a:t>
            </a:r>
          </a:p>
          <a:p>
            <a:pPr marL="31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Mangifera</a:t>
            </a:r>
            <a:r>
              <a:rPr dirty="0" sz="10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indica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31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Mimusops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31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Nyctanthes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arbor-tristis</a:t>
            </a:r>
            <a:r>
              <a:rPr dirty="0" sz="10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Pandanus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amaryllifolius</a:t>
            </a:r>
            <a:r>
              <a:rPr dirty="0" sz="10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Pyrrosia</a:t>
            </a:r>
            <a:r>
              <a:rPr dirty="0" sz="1000" spc="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piloselloides</a:t>
            </a:r>
            <a:r>
              <a:rPr dirty="0" sz="10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M.G.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</a:p>
          <a:p>
            <a:pPr marL="31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Saccharum</a:t>
            </a:r>
            <a:r>
              <a:rPr dirty="0" sz="100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officinarum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3175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Schizostachyum</a:t>
            </a:r>
            <a:r>
              <a:rPr dirty="0" sz="10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19457" y="2248701"/>
            <a:ext cx="313196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7.5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45676" y="2553501"/>
            <a:ext cx="524947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80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06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54370" y="2553501"/>
            <a:ext cx="441932" cy="774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087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6.3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66.67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20</a:t>
            </a:r>
          </a:p>
          <a:p>
            <a:pPr marL="11350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38579" y="3163101"/>
            <a:ext cx="1565222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Zingiber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Zingiber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squarrosum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19457" y="3315501"/>
            <a:ext cx="31319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8.4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70952" y="3630302"/>
            <a:ext cx="822734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Rhizome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36674" y="3884669"/>
            <a:ext cx="46599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54052" y="3884669"/>
            <a:ext cx="93388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rhizome</a:t>
            </a:r>
          </a:p>
          <a:p>
            <a:pPr marL="20399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0399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807311" y="3884669"/>
            <a:ext cx="140952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rhizome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4421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421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06949" y="3884669"/>
            <a:ext cx="89375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30639" y="4037069"/>
            <a:ext cx="70511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Alpinia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912543" y="4037069"/>
            <a:ext cx="281136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0639" y="4189469"/>
            <a:ext cx="134138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Curcuma</a:t>
            </a:r>
            <a:r>
              <a:rPr dirty="0" sz="10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amada</a:t>
            </a:r>
            <a:r>
              <a:rPr dirty="0" sz="10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Gloriosa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superba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Zingiber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558045" y="4341869"/>
            <a:ext cx="524947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460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249430" y="4341869"/>
            <a:ext cx="524947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912543" y="4341869"/>
            <a:ext cx="281136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30639" y="4646669"/>
            <a:ext cx="156522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Zingiber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squarrosum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Roxb.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70952" y="4998454"/>
            <a:ext cx="80680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Cuttings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51099" y="5252822"/>
            <a:ext cx="207762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186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Artocarpus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chama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Buch.-Ham.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Cerbera</a:t>
            </a:r>
            <a:r>
              <a:rPr dirty="0" sz="1000" spc="-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manghas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394130" y="5252822"/>
            <a:ext cx="922899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cuttings</a:t>
            </a:r>
          </a:p>
          <a:p>
            <a:pPr marL="199231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2383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84362" y="5252822"/>
            <a:ext cx="1347930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cutting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41195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365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670582" y="5252822"/>
            <a:ext cx="89375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976176" y="5405222"/>
            <a:ext cx="281136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51099" y="5710022"/>
            <a:ext cx="118460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Lawsonia</a:t>
            </a:r>
            <a:r>
              <a:rPr dirty="0" sz="10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inermis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593361" y="5710022"/>
            <a:ext cx="52494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96318" y="5710022"/>
            <a:ext cx="52494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70952" y="6078573"/>
            <a:ext cx="63669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Seeds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870412" y="6260934"/>
            <a:ext cx="46599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437319" y="6260934"/>
            <a:ext cx="800852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seeds</a:t>
            </a:r>
          </a:p>
          <a:p>
            <a:pPr marL="1373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37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373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880680" y="6260934"/>
            <a:ext cx="1276428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seeds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3754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754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657185" y="6260934"/>
            <a:ext cx="89375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49853" y="6413334"/>
            <a:ext cx="1206828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Mimusops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Ricinus</a:t>
            </a:r>
            <a:r>
              <a:rPr dirty="0" sz="1000" spc="12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communis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476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Sterculia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914360" y="6413334"/>
            <a:ext cx="377564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12.3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40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574638" y="6718134"/>
            <a:ext cx="52494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256123" y="6718134"/>
            <a:ext cx="52494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28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962779" y="6718134"/>
            <a:ext cx="28113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44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5722" y="249989"/>
            <a:ext cx="8404863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Approved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Annual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Action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Plan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(April,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2022-March,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2023)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02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944" y="807320"/>
            <a:ext cx="128520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Project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01: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944" y="1112120"/>
            <a:ext cx="8897788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Conservation</a:t>
            </a:r>
            <a:r>
              <a:rPr dirty="0" sz="2000" spc="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Assessment,</a:t>
            </a:r>
            <a:r>
              <a:rPr dirty="0" sz="2000" spc="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ENM</a:t>
            </a:r>
            <a:r>
              <a:rPr dirty="0" sz="2000" spc="8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studies</a:t>
            </a:r>
            <a:r>
              <a:rPr dirty="0" sz="2000" spc="7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including</a:t>
            </a:r>
            <a:r>
              <a:rPr dirty="0" sz="2000" spc="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GIS</a:t>
            </a:r>
            <a:r>
              <a:rPr dirty="0" sz="2000" spc="9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mapping</a:t>
            </a:r>
            <a:r>
              <a:rPr dirty="0" sz="2000" spc="9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8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Endemic</a:t>
            </a:r>
            <a:r>
              <a:rPr dirty="0" sz="2000" spc="9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trees</a:t>
            </a:r>
            <a:r>
              <a:rPr dirty="0" sz="2000" spc="7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Nicobar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Islands.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(50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Endemic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Species)</a:t>
            </a:r>
            <a:r>
              <a:rPr dirty="0" sz="2000" spc="7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(2021-2023)</a:t>
            </a:r>
          </a:p>
          <a:p>
            <a:pPr marL="2087055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Chandan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Singh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Purohit,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Scientist-C</a:t>
            </a:r>
          </a:p>
          <a:p>
            <a:pPr marL="3056658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Ji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Scientist-E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43200" y="2331320"/>
            <a:ext cx="372552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1128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Vivek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C.P.,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Bot.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Asstt.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Shri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Bishnu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Charan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Dey,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Bot.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Asstt.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2846" y="3445801"/>
            <a:ext cx="4487771" cy="55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DONE</a:t>
            </a:r>
            <a:r>
              <a:rPr dirty="0" sz="1800" spc="40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ACHIVEMENTS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(2022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2023):</a:t>
            </a:r>
          </a:p>
          <a:p>
            <a:pPr marL="568325" marR="0">
              <a:lnSpc>
                <a:spcPts val="2095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DRIID+CourierNewPSMT"/>
                <a:cs typeface="JDRIID+CourierNewPSMT"/>
              </a:rPr>
              <a:t>o</a:t>
            </a:r>
            <a:r>
              <a:rPr dirty="0" sz="1850" spc="1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tour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undertaken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1171" y="3970291"/>
            <a:ext cx="6265697" cy="1662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DRIID+CourierNewPSMT"/>
                <a:cs typeface="JDRIID+CourierNewPSMT"/>
              </a:rPr>
              <a:t>o</a:t>
            </a:r>
            <a:r>
              <a:rPr dirty="0" sz="1850" spc="1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Conservation</a:t>
            </a:r>
            <a:r>
              <a:rPr dirty="0" sz="1800" spc="26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Assessment</a:t>
            </a:r>
            <a:r>
              <a:rPr dirty="0" sz="1800" spc="29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3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50</a:t>
            </a:r>
            <a:r>
              <a:rPr dirty="0" sz="1800" spc="34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endemic</a:t>
            </a:r>
            <a:r>
              <a:rPr dirty="0" sz="1800" spc="3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tree</a:t>
            </a:r>
            <a:r>
              <a:rPr dirty="0" sz="1800" spc="30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1800" spc="3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</a:p>
          <a:p>
            <a:pPr marL="342900" marR="0">
              <a:lnSpc>
                <a:spcPts val="1800"/>
              </a:lnSpc>
              <a:spcBef>
                <a:spcPts val="25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1800" spc="1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documented</a:t>
            </a:r>
            <a:r>
              <a:rPr dirty="0" sz="1800" spc="9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1800" spc="1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spc="10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EOO,</a:t>
            </a:r>
            <a:r>
              <a:rPr dirty="0" sz="1800" spc="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AOO,</a:t>
            </a:r>
            <a:r>
              <a:rPr dirty="0" sz="18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1800" spc="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observation</a:t>
            </a:r>
            <a:r>
              <a:rPr dirty="0" sz="1800" spc="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34290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herbarium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consultation.</a:t>
            </a:r>
          </a:p>
          <a:p>
            <a:pPr marL="0" marR="0">
              <a:lnSpc>
                <a:spcPts val="2095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DRIID+CourierNewPSMT"/>
                <a:cs typeface="JDRIID+CourierNewPSMT"/>
              </a:rPr>
              <a:t>o</a:t>
            </a:r>
            <a:r>
              <a:rPr dirty="0" sz="1850" spc="1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Besides,</a:t>
            </a:r>
            <a:r>
              <a:rPr dirty="0" sz="1800" spc="18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germplasm</a:t>
            </a:r>
            <a:r>
              <a:rPr dirty="0" sz="1800" spc="17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8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55</a:t>
            </a:r>
            <a:r>
              <a:rPr dirty="0" sz="1800" spc="1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rare</a:t>
            </a:r>
            <a:r>
              <a:rPr dirty="0" sz="1800" spc="1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7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threatened</a:t>
            </a:r>
            <a:r>
              <a:rPr dirty="0" sz="1800" spc="9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1800" spc="1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were</a:t>
            </a:r>
          </a:p>
          <a:p>
            <a:pPr marL="342900" marR="0">
              <a:lnSpc>
                <a:spcPts val="1800"/>
              </a:lnSpc>
              <a:spcBef>
                <a:spcPts val="20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collected</a:t>
            </a:r>
            <a:r>
              <a:rPr dirty="0" sz="1800" spc="59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64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introduced</a:t>
            </a:r>
            <a:r>
              <a:rPr dirty="0" sz="1800" spc="58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spc="65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6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Dhanikhari</a:t>
            </a:r>
            <a:r>
              <a:rPr dirty="0" sz="1800" spc="6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</a:p>
          <a:p>
            <a:pPr marL="3429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Garden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cum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Arboretum.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1171" y="5616211"/>
            <a:ext cx="6260197" cy="565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DRIID+CourierNewPSMT"/>
                <a:cs typeface="JDRIID+CourierNewPSMT"/>
              </a:rPr>
              <a:t>o</a:t>
            </a:r>
            <a:r>
              <a:rPr dirty="0" sz="1850" spc="1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800" spc="3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targets</a:t>
            </a:r>
            <a:r>
              <a:rPr dirty="0" sz="1800" spc="-3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been</a:t>
            </a:r>
            <a:r>
              <a:rPr dirty="0" sz="1800" spc="2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achieved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final</a:t>
            </a:r>
            <a:r>
              <a:rPr dirty="0" sz="1800" spc="2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report</a:t>
            </a:r>
            <a:r>
              <a:rPr dirty="0" sz="18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submitted</a:t>
            </a:r>
            <a:r>
              <a:rPr dirty="0" sz="1800" spc="-6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  <a:p>
            <a:pPr marL="342900" marR="0">
              <a:lnSpc>
                <a:spcPts val="1800"/>
              </a:lnSpc>
              <a:spcBef>
                <a:spcPts val="25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27.04.2023.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965" y="101910"/>
            <a:ext cx="61154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Fruits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41822" y="356278"/>
            <a:ext cx="46599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7832" y="356278"/>
            <a:ext cx="782818" cy="469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fruits</a:t>
            </a:r>
          </a:p>
          <a:p>
            <a:pPr marL="128587" marR="0">
              <a:lnSpc>
                <a:spcPts val="100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2858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1640" y="356278"/>
            <a:ext cx="1258394" cy="4698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fruits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366712" marR="0">
              <a:lnSpc>
                <a:spcPts val="100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6671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99921" y="356278"/>
            <a:ext cx="89375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6083" y="508677"/>
            <a:ext cx="2618438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Alpinia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nigra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(Gaertn.)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Burtt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Garcinia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xanthochymus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Hook.f.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T.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Anderson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Solanum</a:t>
            </a:r>
            <a:r>
              <a:rPr dirty="0" sz="10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lasiocarpum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Dunal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05515" y="508677"/>
            <a:ext cx="281136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50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55</a:t>
            </a:r>
          </a:p>
          <a:p>
            <a:pPr marL="32543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6419" y="813477"/>
            <a:ext cx="52494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28353" y="813477"/>
            <a:ext cx="524947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11160" y="1140975"/>
            <a:ext cx="156206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ORNAMANTAL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3352" y="1344166"/>
            <a:ext cx="79139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Seedlings: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6083" y="1560197"/>
            <a:ext cx="2213750" cy="138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7093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Acanthus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ilicifolius</a:t>
            </a:r>
            <a:r>
              <a:rPr dirty="0" sz="1000" spc="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Bulbophyllum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rufinum</a:t>
            </a:r>
            <a:r>
              <a:rPr dirty="0" sz="10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Rchb.f.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Corypha</a:t>
            </a:r>
            <a:r>
              <a:rPr dirty="0" sz="10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utan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Lam.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Monochoria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vaginalis</a:t>
            </a:r>
            <a:r>
              <a:rPr dirty="0" sz="1000" spc="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(Burm.f.)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Presl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Nelumbo</a:t>
            </a:r>
            <a:r>
              <a:rPr dirty="0" sz="1000" spc="-14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nucifera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Gaertn.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Nervilia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plicata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(Andr.)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Schltr.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Nymphaea</a:t>
            </a:r>
            <a:r>
              <a:rPr dirty="0" sz="10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nouchali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Burm.f.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Nymphaea</a:t>
            </a:r>
            <a:r>
              <a:rPr dirty="0" sz="10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omrana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01544" y="1560197"/>
            <a:ext cx="991352" cy="138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seedlings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333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5796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49561" y="1560197"/>
            <a:ext cx="1466928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seedlings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47148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47148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02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49482" y="1560197"/>
            <a:ext cx="89375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806657" y="1712597"/>
            <a:ext cx="377564" cy="1079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418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60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75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26.4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21048" y="2017397"/>
            <a:ext cx="524947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887620" y="2779397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6083" y="2931797"/>
            <a:ext cx="1740206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Nymphaea</a:t>
            </a:r>
            <a:r>
              <a:rPr dirty="0" sz="1000" spc="-17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pubescens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Willd.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Nymphoides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indica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Kuntze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34906" y="2931797"/>
            <a:ext cx="524947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606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21048" y="2931797"/>
            <a:ext cx="524947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887620" y="2931797"/>
            <a:ext cx="216768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3352" y="3569327"/>
            <a:ext cx="822883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Plantlets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10491" y="3842749"/>
            <a:ext cx="2041681" cy="774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75919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Caryota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mitis</a:t>
            </a:r>
            <a:r>
              <a:rPr dirty="0" sz="1000" spc="18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Lour.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Corypha</a:t>
            </a:r>
            <a:r>
              <a:rPr dirty="0" sz="10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utan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Lam.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Nymphoides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indica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(L.)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Kuntze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Pistia</a:t>
            </a:r>
            <a:r>
              <a:rPr dirty="0" sz="1000" spc="2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stratiotes</a:t>
            </a:r>
            <a:r>
              <a:rPr dirty="0" sz="1000" spc="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58773" y="3842749"/>
            <a:ext cx="967222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plantlets</a:t>
            </a:r>
          </a:p>
          <a:p>
            <a:pPr marL="22145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221456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07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697404" y="3842749"/>
            <a:ext cx="144279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plantlets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80123" y="3842749"/>
            <a:ext cx="89375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156986" y="3995149"/>
            <a:ext cx="524947" cy="62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06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737298" y="3995149"/>
            <a:ext cx="37756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33.4</a:t>
            </a:r>
          </a:p>
          <a:p>
            <a:pPr marL="48418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86</a:t>
            </a:r>
          </a:p>
          <a:p>
            <a:pPr marL="80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480229" y="4299949"/>
            <a:ext cx="524947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06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818260" y="4452349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70952" y="4865471"/>
            <a:ext cx="611547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Fruits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48091" y="5083654"/>
            <a:ext cx="201751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51752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Corypha</a:t>
            </a:r>
            <a:r>
              <a:rPr dirty="0" sz="1000" spc="-11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utan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Lam.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Dacryodes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340885" y="5083654"/>
            <a:ext cx="782818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fruits</a:t>
            </a:r>
          </a:p>
          <a:p>
            <a:pPr marL="12858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128587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782189" y="5083654"/>
            <a:ext cx="1258394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fruits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36671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  <a:p>
            <a:pPr marL="36671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06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477429" y="5083654"/>
            <a:ext cx="89375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783023" y="5236054"/>
            <a:ext cx="281136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67</a:t>
            </a:r>
          </a:p>
          <a:p>
            <a:pPr marL="0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80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70952" y="5873583"/>
            <a:ext cx="806809" cy="208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JPBMGK+Arial-BoldMT"/>
                <a:cs typeface="JPBMGK+Arial-BoldMT"/>
              </a:rPr>
              <a:t>Cuttings</a:t>
            </a:r>
            <a:r>
              <a:rPr dirty="0" sz="1000">
                <a:solidFill>
                  <a:srgbClr val="000000"/>
                </a:solidFill>
                <a:latin typeface="EABIIJ+ArialMT"/>
                <a:cs typeface="EABIIJ+ArialMT"/>
              </a:rPr>
              <a:t>: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831333" y="6100150"/>
            <a:ext cx="46599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Name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336996" y="6100150"/>
            <a:ext cx="922899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cuttings</a:t>
            </a:r>
          </a:p>
          <a:p>
            <a:pPr marL="199231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nos.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782445" y="6100150"/>
            <a:ext cx="1398476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cuttings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survived</a:t>
            </a:r>
          </a:p>
          <a:p>
            <a:pPr marL="461962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01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549067" y="6100150"/>
            <a:ext cx="893752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Mortality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rate</a:t>
            </a:r>
          </a:p>
          <a:p>
            <a:pPr marL="224631" marR="0">
              <a:lnSpc>
                <a:spcPts val="1000"/>
              </a:lnSpc>
              <a:spcBef>
                <a:spcPts val="20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66.67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48091" y="6252550"/>
            <a:ext cx="96705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Lycopodium</a:t>
            </a:r>
            <a:r>
              <a:rPr dirty="0" sz="10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sp.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7160" y="354498"/>
            <a:ext cx="8636658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Activities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alibri"/>
                <a:cs typeface="Calibri"/>
              </a:rPr>
              <a:t>ANRC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7160" y="1156352"/>
            <a:ext cx="4561740" cy="683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Campaign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avoid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plastic</a:t>
            </a:r>
          </a:p>
          <a:p>
            <a:pPr marL="0" marR="0">
              <a:lnSpc>
                <a:spcPts val="1800"/>
              </a:lnSpc>
              <a:spcBef>
                <a:spcPts val="148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Swachh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Bharat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Harit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Bharat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Green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Pledge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7160" y="2005071"/>
            <a:ext cx="8397563" cy="15628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Inspection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Joint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Secretary,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MoEF&amp;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CC,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Delhi.</a:t>
            </a:r>
          </a:p>
          <a:p>
            <a:pPr marL="0" marR="0">
              <a:lnSpc>
                <a:spcPts val="1800"/>
              </a:lnSpc>
              <a:spcBef>
                <a:spcPts val="160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event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countdown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8th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Yoga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2022.</a:t>
            </a:r>
          </a:p>
          <a:p>
            <a:pPr marL="0" marR="0">
              <a:lnSpc>
                <a:spcPts val="1800"/>
              </a:lnSpc>
              <a:spcBef>
                <a:spcPts val="160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Mass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tree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plantation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occasion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Biological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Diversity-2022.</a:t>
            </a:r>
          </a:p>
          <a:p>
            <a:pPr marL="0" marR="0">
              <a:lnSpc>
                <a:spcPts val="1800"/>
              </a:lnSpc>
              <a:spcBef>
                <a:spcPts val="160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Environment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Day-2022.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7160" y="3733263"/>
            <a:ext cx="316628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Yoga-2022.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5188" y="4155024"/>
            <a:ext cx="8591373" cy="1374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Tree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plantation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programme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occasion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1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73</a:t>
            </a:r>
            <a:r>
              <a:rPr dirty="0" sz="1800" baseline="29999" b="1">
                <a:solidFill>
                  <a:srgbClr val="000000"/>
                </a:solidFill>
                <a:latin typeface="Calibri"/>
                <a:cs typeface="Calibri"/>
              </a:rPr>
              <a:t>rd</a:t>
            </a:r>
            <a:r>
              <a:rPr dirty="0" sz="1800" baseline="2999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Mahotsava-2022</a:t>
            </a:r>
            <a:r>
              <a:rPr dirty="0" sz="1800" spc="-14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premises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Kendriya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Vidyalaya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No.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Port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Blair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planted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numbers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seedlings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rare,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threatened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endemic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plants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edible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fruiting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tree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187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Baccaurea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ramiflora</a:t>
            </a:r>
            <a:r>
              <a:rPr dirty="0" sz="1800" spc="-33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Lour.,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Bentinckia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nicobarica</a:t>
            </a:r>
            <a:r>
              <a:rPr dirty="0" sz="1800" spc="-54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(Kurz)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Becc.,</a:t>
            </a:r>
            <a:r>
              <a:rPr dirty="0" sz="18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Cycas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zeylanica</a:t>
            </a:r>
            <a:r>
              <a:rPr dirty="0" sz="1800" spc="-57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(J.Schust.)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A.Lindstr.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K.D.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Hill,</a:t>
            </a:r>
            <a:r>
              <a:rPr dirty="0" sz="1800" spc="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Garcinia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dhanikhariensis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S.K.Srivast.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-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Mangifera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indica</a:t>
            </a:r>
            <a:r>
              <a:rPr dirty="0" sz="1800" spc="-3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L.).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960" y="5677479"/>
            <a:ext cx="8212103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Bio-diversity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Conservation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Awareness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Programme</a:t>
            </a:r>
            <a:r>
              <a:rPr dirty="0" sz="1800" spc="-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(plantation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programme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Endemic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Plants)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Garden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1800" spc="40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celebration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‘Azadi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Amrit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Mahotsav’.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952" y="156671"/>
            <a:ext cx="7905064" cy="541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‘Har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Ghar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Tiranga’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campaign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connection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celebration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‘Azadi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Amrit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Mahotsav’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952" y="863746"/>
            <a:ext cx="4884947" cy="2769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76</a:t>
            </a:r>
            <a:r>
              <a:rPr dirty="0" sz="1800" baseline="29999" b="1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dirty="0" sz="1800" baseline="2999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Independence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Celebrations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472" y="1302661"/>
            <a:ext cx="7207015" cy="683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Booster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Dose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Campaign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Camp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  <a:p>
            <a:pPr marL="0" marR="0">
              <a:lnSpc>
                <a:spcPts val="1800"/>
              </a:lnSpc>
              <a:spcBef>
                <a:spcPts val="147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Hindi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Diwas,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Hindi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Pakhwara-2022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Hindi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Workshop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0952" y="2156528"/>
            <a:ext cx="8530397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drawing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competition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occasion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Ozone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Day-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2022.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0952" y="2874297"/>
            <a:ext cx="399792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Vigilance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Awareness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Week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0952" y="3302925"/>
            <a:ext cx="5922740" cy="695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teacher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trainees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  <a:p>
            <a:pPr marL="0" marR="0">
              <a:lnSpc>
                <a:spcPts val="1800"/>
              </a:lnSpc>
              <a:spcBef>
                <a:spcPts val="1575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Mission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LiFE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2022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0952" y="4160181"/>
            <a:ext cx="805031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Officers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staff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forest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MISSION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LiFE.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0952" y="4588809"/>
            <a:ext cx="8830777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drawing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competition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occasion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Wetlands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Day-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2023.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0952" y="5303189"/>
            <a:ext cx="7659551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occasion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celebration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Taxonomist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Appreciation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Day-2023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0952" y="6012982"/>
            <a:ext cx="8095910" cy="5513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occasion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celebration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33" b="1">
                <a:solidFill>
                  <a:srgbClr val="000000"/>
                </a:solidFill>
                <a:latin typeface="Calibri"/>
                <a:cs typeface="Calibri"/>
              </a:rPr>
              <a:t>52</a:t>
            </a:r>
            <a:r>
              <a:rPr dirty="0" sz="1800" baseline="29999" b="1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dirty="0" sz="1800" baseline="2999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Foundation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Day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Botanical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Survey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India,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Nicobar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Regional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Centre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92002" y="271523"/>
            <a:ext cx="4289998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Joint</a:t>
            </a:r>
            <a:r>
              <a:rPr dirty="0" sz="24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Secretary,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MoEF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CC,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New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Delhi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4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34878" y="816768"/>
            <a:ext cx="4175382" cy="144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Campaign</a:t>
            </a:r>
            <a:r>
              <a:rPr dirty="0" sz="2400" spc="53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5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avoid</a:t>
            </a:r>
            <a:r>
              <a:rPr dirty="0" sz="2400" spc="47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5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2400" spc="5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single</a:t>
            </a:r>
            <a:r>
              <a:rPr dirty="0" sz="2400" spc="113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dirty="0" sz="2400" spc="113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plastic</a:t>
            </a:r>
            <a:r>
              <a:rPr dirty="0" sz="2400" spc="109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spc="111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Swachh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Bharat</a:t>
            </a:r>
            <a:r>
              <a:rPr dirty="0" sz="2400" spc="18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Harit</a:t>
            </a:r>
            <a:r>
              <a:rPr dirty="0" sz="2400" spc="19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Bharat</a:t>
            </a:r>
            <a:r>
              <a:rPr dirty="0" sz="2400" spc="18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Green</a:t>
            </a:r>
          </a:p>
          <a:p>
            <a:pPr marL="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Pledge</a:t>
            </a:r>
            <a:r>
              <a:rPr dirty="0" sz="2400" spc="-2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2400" spc="5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640" y="158105"/>
            <a:ext cx="876422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2400" spc="-10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mass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tree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plantation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occasion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Day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Biological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Diversity-2022</a:t>
            </a:r>
            <a:r>
              <a:rPr dirty="0" sz="2400" spc="-13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77743" y="3317098"/>
            <a:ext cx="632212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73rd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Van</a:t>
            </a:r>
            <a:r>
              <a:rPr dirty="0" sz="2400" spc="-16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Mahatsav-2022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245364"/>
            <a:ext cx="8812343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PCCF,</a:t>
            </a:r>
            <a:r>
              <a:rPr dirty="0" sz="2000" spc="4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Territorial</a:t>
            </a:r>
            <a:r>
              <a:rPr dirty="0" sz="2000" spc="41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000" spc="61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Wildlife,</a:t>
            </a:r>
            <a:r>
              <a:rPr dirty="0" sz="2000" spc="57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planted</a:t>
            </a:r>
            <a:r>
              <a:rPr dirty="0" sz="2000" spc="57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000" spc="6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endemic</a:t>
            </a:r>
            <a:r>
              <a:rPr dirty="0" sz="2000" spc="628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tree</a:t>
            </a:r>
            <a:r>
              <a:rPr dirty="0" sz="2000" spc="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2000" spc="63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000" b="1" i="1">
                <a:solidFill>
                  <a:srgbClr val="000000"/>
                </a:solidFill>
                <a:latin typeface="Calibri"/>
                <a:cs typeface="Calibri"/>
              </a:rPr>
              <a:t>Pyrostria</a:t>
            </a:r>
            <a:r>
              <a:rPr dirty="0" sz="2000" spc="578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Calibri"/>
                <a:cs typeface="Calibri"/>
              </a:rPr>
              <a:t>laljii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M.C.Naik,</a:t>
            </a:r>
            <a:r>
              <a:rPr dirty="0" sz="2000" spc="-1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Arriola</a:t>
            </a:r>
            <a:r>
              <a:rPr dirty="0" sz="20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000" spc="1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Bheem.)</a:t>
            </a:r>
            <a:r>
              <a:rPr dirty="0" sz="2000" spc="3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000" spc="-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BSI</a:t>
            </a:r>
            <a:r>
              <a:rPr dirty="0" sz="2000" spc="2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Garden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0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000" spc="1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2000" spc="1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000" spc="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celebration</a:t>
            </a:r>
            <a:r>
              <a:rPr dirty="0" sz="20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1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‘Azadi</a:t>
            </a:r>
            <a:r>
              <a:rPr dirty="0" sz="2000" spc="-1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ka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Amrit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Mahotsav’.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74545" y="3317098"/>
            <a:ext cx="670995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Har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Ghar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Tiranga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Rally-2022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06316" y="1326283"/>
            <a:ext cx="4397442" cy="1247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Booster</a:t>
            </a:r>
            <a:r>
              <a:rPr dirty="0" sz="2800" spc="28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Dose</a:t>
            </a:r>
            <a:r>
              <a:rPr dirty="0" sz="2800" spc="29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Campaign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2800" spc="19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Vaccination</a:t>
            </a:r>
            <a:r>
              <a:rPr dirty="0" sz="2800" spc="178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Camp</a:t>
            </a:r>
          </a:p>
          <a:p>
            <a:pPr marL="0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3854" y="5814806"/>
            <a:ext cx="3920438" cy="853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showing</a:t>
            </a:r>
            <a:r>
              <a:rPr dirty="0" sz="18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potential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distribution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  <a:p>
            <a:pPr marL="20093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Habitat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suitability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Rhopaloblaste</a:t>
            </a:r>
          </a:p>
          <a:p>
            <a:pPr marL="601327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augusta</a:t>
            </a:r>
            <a:r>
              <a:rPr dirty="0" sz="1800" spc="-25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(Kurz)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Moore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8407" y="5924650"/>
            <a:ext cx="4270830" cy="560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Map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showing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EOO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AOO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1800" spc="-7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Rhopaloblaste</a:t>
            </a:r>
          </a:p>
          <a:p>
            <a:pPr marL="782537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augusta</a:t>
            </a:r>
            <a:r>
              <a:rPr dirty="0" sz="1800" spc="-25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(Kurz)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Moore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48664" y="3355499"/>
            <a:ext cx="725000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Hindi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Pakhwara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Hindi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Workshop-2022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936" y="6195708"/>
            <a:ext cx="8943261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drawing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competition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children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occasion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Ozone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Day-2022</a:t>
            </a:r>
            <a:r>
              <a:rPr dirty="0" sz="2400" spc="-2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2951099"/>
            <a:ext cx="9113776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invited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‘Mission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LIFE’</a:t>
            </a:r>
            <a:r>
              <a:rPr dirty="0" sz="1800" spc="40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delivered</a:t>
            </a:r>
            <a:r>
              <a:rPr dirty="0" sz="1800" spc="40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Ji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Scientist-E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HoO,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seminar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District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Neighbourhood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Youth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Parliament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Nehru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Yuva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Kendra,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Port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Blair.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07" y="5674552"/>
            <a:ext cx="9029808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2400" spc="-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teacher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trainees</a:t>
            </a:r>
            <a:r>
              <a:rPr dirty="0" sz="2400" spc="5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ANRC: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400" spc="-18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Lal</a:t>
            </a:r>
            <a:r>
              <a:rPr dirty="0" sz="2400" spc="6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Ji</a:t>
            </a:r>
            <a:r>
              <a:rPr dirty="0" sz="2400" spc="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2400" spc="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Scientist-E</a:t>
            </a:r>
            <a:r>
              <a:rPr dirty="0" sz="2400" spc="-6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spc="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HoO</a:t>
            </a:r>
            <a:r>
              <a:rPr dirty="0" sz="2400" spc="6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delivered</a:t>
            </a:r>
            <a:r>
              <a:rPr dirty="0" sz="2400" spc="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spc="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2400" spc="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spc="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Plant</a:t>
            </a:r>
            <a:r>
              <a:rPr dirty="0" sz="2400" spc="44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Diversity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Nicobar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Islands-An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11" i="1">
                <a:solidFill>
                  <a:srgbClr val="000000"/>
                </a:solidFill>
                <a:latin typeface="Calibri"/>
                <a:cs typeface="Calibri"/>
              </a:rPr>
              <a:t>overview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”.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335" y="5674552"/>
            <a:ext cx="8848942" cy="1074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2400" spc="-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teacher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trainees</a:t>
            </a:r>
            <a:r>
              <a:rPr dirty="0" sz="2400" spc="5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ANRC: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400" spc="2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Lal</a:t>
            </a:r>
            <a:r>
              <a:rPr dirty="0" sz="2400" spc="46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Ji</a:t>
            </a:r>
            <a:r>
              <a:rPr dirty="0" sz="2400" spc="4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2400" spc="46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Scientist-E</a:t>
            </a:r>
            <a:r>
              <a:rPr dirty="0" sz="2400" spc="33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spc="4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HoO</a:t>
            </a:r>
            <a:r>
              <a:rPr dirty="0" sz="2400" spc="4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delivered</a:t>
            </a:r>
            <a:r>
              <a:rPr dirty="0" sz="2400" spc="4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spc="4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2400" spc="45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spc="46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Endemic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Flora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Nicobar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Islands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its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conservation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”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34481" y="3388536"/>
            <a:ext cx="582078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Beach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Cleaning</a:t>
            </a:r>
            <a:r>
              <a:rPr dirty="0" sz="2400" spc="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Drive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spc="-9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952" y="5992458"/>
            <a:ext cx="8292839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Organized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special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lecture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Officers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staff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forest</a:t>
            </a:r>
            <a:r>
              <a:rPr dirty="0" sz="2400" spc="6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400" spc="-1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part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MISSION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LiFE.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34482" y="3388536"/>
            <a:ext cx="5411254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Mission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LiFE-2022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spc="-11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11512" y="1443180"/>
            <a:ext cx="3352069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Mission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LiFE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reaches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Southernmost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School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4416" y="3212623"/>
            <a:ext cx="6545406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2400" spc="-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Wetlands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Day-2023</a:t>
            </a:r>
            <a:r>
              <a:rPr dirty="0" sz="2400" spc="-16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organised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16575" y="3061472"/>
            <a:ext cx="3661509" cy="560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938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Rhopaloblaste</a:t>
            </a:r>
            <a:r>
              <a:rPr dirty="0" sz="1800" spc="-18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augusta</a:t>
            </a:r>
          </a:p>
          <a:p>
            <a:pPr marL="0" marR="0">
              <a:lnSpc>
                <a:spcPts val="1800"/>
              </a:lnSpc>
              <a:spcBef>
                <a:spcPts val="51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(Kurz)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Moore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-in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habitat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" y="6046012"/>
            <a:ext cx="840982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Teacher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trainees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TGCE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College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Museum,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036" y="3245660"/>
            <a:ext cx="769074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Teacher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trainees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visited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Garden,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34877" y="738777"/>
            <a:ext cx="4392907" cy="16898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51</a:t>
            </a:r>
            <a:r>
              <a:rPr dirty="0" sz="2800" baseline="29999" b="1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dirty="0" sz="2800" baseline="29999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Batch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Forester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Course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Trainees,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Forest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</a:p>
          <a:p>
            <a:pPr marL="0" marR="0">
              <a:lnSpc>
                <a:spcPts val="2800"/>
              </a:lnSpc>
              <a:spcBef>
                <a:spcPts val="509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Institute,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Wimberlygunj,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South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Andaman.</a:t>
            </a:r>
          </a:p>
        </p:txBody>
      </p:sp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2517564"/>
            <a:ext cx="8964059" cy="108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2400" baseline="29999" b="1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dirty="0" sz="2400" baseline="2999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trainees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(PSOs/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Sr.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PPS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CSSS)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Government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visited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BSI-ANRC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Mid-career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Training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Course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coordinated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DoPT,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Govt.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India.</a:t>
            </a:r>
          </a:p>
        </p:txBody>
      </p:sp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5389202"/>
            <a:ext cx="9093146" cy="108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Lal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Ji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Singh,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Scientist-E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HoO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interacting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15" b="1">
                <a:solidFill>
                  <a:srgbClr val="000000"/>
                </a:solidFill>
                <a:latin typeface="Calibri"/>
                <a:cs typeface="Calibri"/>
              </a:rPr>
              <a:t>08</a:t>
            </a:r>
            <a:r>
              <a:rPr dirty="0" sz="2400" baseline="30000" b="1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dirty="0" sz="2400" baseline="30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trainees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(PSOs/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Sr.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PPS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CSSS)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Government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India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their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visit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BSI-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ANRC.</a:t>
            </a:r>
          </a:p>
        </p:txBody>
      </p:sp>
    </p:spTree>
  </p:cSld>
  <p:clrMapOvr>
    <a:masterClrMapping/>
  </p:clrMapOvr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6614" y="6532613"/>
            <a:ext cx="491906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Bentinckia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nicobarica</a:t>
            </a:r>
            <a:r>
              <a:rPr dirty="0" sz="1800" spc="-5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(Kurz)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Becc.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-in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habitat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840" y="164378"/>
            <a:ext cx="164613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Project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No: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02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469178"/>
            <a:ext cx="8721118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Curatorial</a:t>
            </a:r>
            <a:r>
              <a:rPr dirty="0" sz="2000" spc="13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2000" spc="19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21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Botanical</a:t>
            </a:r>
            <a:r>
              <a:rPr dirty="0" sz="2000" spc="18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Garden</a:t>
            </a:r>
            <a:r>
              <a:rPr dirty="0" sz="2000" spc="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2000" spc="20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(Multiplication</a:t>
            </a:r>
            <a:r>
              <a:rPr dirty="0" sz="2000" spc="14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spc="21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Nursery</a:t>
            </a:r>
            <a:r>
              <a:rPr dirty="0" sz="2000" spc="21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45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Bamboos,</a:t>
            </a:r>
            <a:r>
              <a:rPr dirty="0" sz="2000" spc="46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Palms,</a:t>
            </a:r>
            <a:r>
              <a:rPr dirty="0" sz="2000" spc="40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Zingibers,</a:t>
            </a:r>
            <a:r>
              <a:rPr dirty="0" sz="2000" spc="43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Endemic</a:t>
            </a:r>
            <a:r>
              <a:rPr dirty="0" sz="2000" spc="46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trees</a:t>
            </a:r>
            <a:r>
              <a:rPr dirty="0" sz="2000" spc="4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2000" spc="47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45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Andaman</a:t>
            </a:r>
            <a:r>
              <a:rPr dirty="0" sz="2000" spc="46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000" spc="4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Nicobar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Islands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Dhanikhari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Garden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Cum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Arboretum</a:t>
            </a:r>
            <a:r>
              <a:rPr dirty="0" sz="2000" spc="7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(2022-2024)</a:t>
            </a:r>
          </a:p>
          <a:p>
            <a:pPr marL="2511427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Shri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Bishnu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Charan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Dey,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Bot.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Asstt.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7955" y="1688378"/>
            <a:ext cx="367512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3494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Shri</a:t>
            </a:r>
            <a:r>
              <a:rPr dirty="0" sz="2000" spc="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Basil</a:t>
            </a:r>
            <a:r>
              <a:rPr dirty="0" sz="2000" spc="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Paul,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Bot.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00000"/>
                </a:solidFill>
                <a:latin typeface="Calibri"/>
                <a:cs typeface="Calibri"/>
              </a:rPr>
              <a:t>Asstt.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Shri</a:t>
            </a:r>
            <a:r>
              <a:rPr dirty="0" sz="2000" spc="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Gautam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Anuj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Ekka,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Bot.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Asstt.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2907578"/>
            <a:ext cx="4965653" cy="6115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2000" spc="-2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DONE</a:t>
            </a:r>
            <a:r>
              <a:rPr dirty="0" sz="2000" spc="45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ACHIVEMENTS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(2022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2023):</a:t>
            </a:r>
          </a:p>
          <a:p>
            <a:pPr marL="1196975" marR="0">
              <a:lnSpc>
                <a:spcPts val="2322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DRIID+CourierNewPSMT"/>
                <a:cs typeface="JDRIID+CourierNewPSMT"/>
              </a:rPr>
              <a:t>o</a:t>
            </a:r>
            <a:r>
              <a:rPr dirty="0" sz="2050" spc="9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03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tours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undertaken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0815" y="3490932"/>
            <a:ext cx="7519747" cy="9426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DRIID+CourierNewPSMT"/>
                <a:cs typeface="JDRIID+CourierNewPSMT"/>
              </a:rPr>
              <a:t>o</a:t>
            </a:r>
            <a:r>
              <a:rPr dirty="0" sz="2050" spc="9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Germplasm</a:t>
            </a:r>
            <a:r>
              <a:rPr dirty="0" sz="2000" spc="47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 spc="4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41</a:t>
            </a:r>
            <a:r>
              <a:rPr dirty="0" sz="2000" spc="44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species</a:t>
            </a:r>
            <a:r>
              <a:rPr dirty="0" sz="2000" spc="46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were</a:t>
            </a:r>
            <a:r>
              <a:rPr dirty="0" sz="2000" spc="41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collected</a:t>
            </a:r>
            <a:r>
              <a:rPr dirty="0" sz="2000" spc="42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000" spc="45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introduced</a:t>
            </a:r>
            <a:r>
              <a:rPr dirty="0" sz="2000" spc="41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 spc="4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</a:p>
          <a:p>
            <a:pPr marL="342900" marR="0">
              <a:lnSpc>
                <a:spcPts val="2000"/>
              </a:lnSpc>
              <a:spcBef>
                <a:spcPts val="284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Dhanikhari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Experimental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Garden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cum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Arboretum.</a:t>
            </a:r>
          </a:p>
          <a:p>
            <a:pPr marL="0" marR="0">
              <a:lnSpc>
                <a:spcPts val="2322"/>
              </a:lnSpc>
              <a:spcBef>
                <a:spcPts val="193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DRIID+CourierNewPSMT"/>
                <a:cs typeface="JDRIID+CourierNewPSMT"/>
              </a:rPr>
              <a:t>o</a:t>
            </a:r>
            <a:r>
              <a:rPr dirty="0" sz="2050" spc="9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Raised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nursery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multiplication.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40815" y="4405332"/>
            <a:ext cx="4090782" cy="333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JDRIID+CourierNewPSMT"/>
                <a:cs typeface="JDRIID+CourierNewPSMT"/>
              </a:rPr>
              <a:t>o</a:t>
            </a:r>
            <a:r>
              <a:rPr dirty="0" sz="2050" spc="9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previous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collections.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5722" y="5292383"/>
            <a:ext cx="4070573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PUBLICATIONS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ANRC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(2022-2023):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Research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Paper:</a:t>
            </a:r>
            <a:r>
              <a:rPr dirty="0" sz="2000" spc="45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25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Popular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Article: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03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35010" y="5930355"/>
            <a:ext cx="3472608" cy="89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Pyrostria</a:t>
            </a:r>
            <a:r>
              <a:rPr dirty="0" sz="1800" spc="124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Calibri"/>
                <a:cs typeface="Calibri"/>
              </a:rPr>
              <a:t>laljii</a:t>
            </a:r>
            <a:r>
              <a:rPr dirty="0" sz="1800" spc="98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2" b="1">
                <a:solidFill>
                  <a:srgbClr val="000000"/>
                </a:solidFill>
                <a:latin typeface="Calibri"/>
                <a:cs typeface="Calibri"/>
              </a:rPr>
              <a:t>M.C.</a:t>
            </a:r>
            <a:r>
              <a:rPr dirty="0" sz="1800" spc="11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Naik,</a:t>
            </a:r>
            <a:r>
              <a:rPr dirty="0" sz="1800" spc="107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Arriola</a:t>
            </a:r>
            <a:r>
              <a:rPr dirty="0" sz="1800" spc="9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800"/>
              </a:lnSpc>
              <a:spcBef>
                <a:spcPts val="68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Bheem.</a:t>
            </a:r>
            <a:r>
              <a:rPr dirty="0" sz="1800" spc="44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dirty="0" sz="1800" spc="46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ex-situ</a:t>
            </a:r>
            <a:r>
              <a:rPr dirty="0" sz="1800" spc="-4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conservation</a:t>
            </a:r>
          </a:p>
          <a:p>
            <a:pPr marL="0" marR="0">
              <a:lnSpc>
                <a:spcPts val="1800"/>
              </a:lnSpc>
              <a:spcBef>
                <a:spcPts val="683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DEGCA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11512" y="1122577"/>
            <a:ext cx="3598067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Raised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nursery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multiplication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6632706"/>
            <a:ext cx="8689586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Ceropegia</a:t>
            </a:r>
            <a:r>
              <a:rPr dirty="0" sz="1700" spc="382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 i="1">
                <a:solidFill>
                  <a:srgbClr val="000000"/>
                </a:solidFill>
                <a:latin typeface="Calibri"/>
                <a:cs typeface="Calibri"/>
              </a:rPr>
              <a:t>andamanica</a:t>
            </a:r>
            <a:r>
              <a:rPr dirty="0" sz="1700" spc="46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Sreek.,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Veenakumari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Prashanth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under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ex-situ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conservation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000000"/>
                </a:solidFill>
                <a:latin typeface="Calibri"/>
                <a:cs typeface="Calibri"/>
              </a:rPr>
              <a:t>DEGCA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2023-08-17T06:58:03-05:00</dcterms:modified>
</cp:coreProperties>
</file>